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4"/>
  </p:notesMasterIdLst>
  <p:sldIdLst>
    <p:sldId id="699" r:id="rId3"/>
    <p:sldId id="970" r:id="rId4"/>
    <p:sldId id="971" r:id="rId5"/>
    <p:sldId id="972" r:id="rId6"/>
    <p:sldId id="973" r:id="rId7"/>
    <p:sldId id="974" r:id="rId8"/>
    <p:sldId id="975" r:id="rId9"/>
    <p:sldId id="976" r:id="rId10"/>
    <p:sldId id="977" r:id="rId11"/>
    <p:sldId id="978" r:id="rId12"/>
    <p:sldId id="979" r:id="rId13"/>
    <p:sldId id="980" r:id="rId14"/>
    <p:sldId id="981" r:id="rId15"/>
    <p:sldId id="982" r:id="rId16"/>
    <p:sldId id="983" r:id="rId17"/>
    <p:sldId id="984" r:id="rId18"/>
    <p:sldId id="985" r:id="rId19"/>
    <p:sldId id="986" r:id="rId20"/>
    <p:sldId id="987" r:id="rId21"/>
    <p:sldId id="988" r:id="rId22"/>
    <p:sldId id="989" r:id="rId23"/>
    <p:sldId id="990" r:id="rId24"/>
    <p:sldId id="991" r:id="rId25"/>
    <p:sldId id="992" r:id="rId26"/>
    <p:sldId id="993" r:id="rId27"/>
    <p:sldId id="994" r:id="rId28"/>
    <p:sldId id="995" r:id="rId29"/>
    <p:sldId id="996" r:id="rId30"/>
    <p:sldId id="997" r:id="rId31"/>
    <p:sldId id="998" r:id="rId32"/>
    <p:sldId id="999" r:id="rId33"/>
    <p:sldId id="1000" r:id="rId34"/>
    <p:sldId id="1001" r:id="rId35"/>
    <p:sldId id="1002" r:id="rId36"/>
    <p:sldId id="1003" r:id="rId37"/>
    <p:sldId id="1004" r:id="rId38"/>
    <p:sldId id="1005" r:id="rId39"/>
    <p:sldId id="1006" r:id="rId40"/>
    <p:sldId id="1007" r:id="rId41"/>
    <p:sldId id="1008" r:id="rId42"/>
    <p:sldId id="1009" r:id="rId43"/>
    <p:sldId id="1010" r:id="rId44"/>
    <p:sldId id="1011" r:id="rId45"/>
    <p:sldId id="1012" r:id="rId46"/>
    <p:sldId id="1013" r:id="rId47"/>
    <p:sldId id="1014" r:id="rId48"/>
    <p:sldId id="1015" r:id="rId49"/>
    <p:sldId id="1016" r:id="rId50"/>
    <p:sldId id="1017" r:id="rId51"/>
    <p:sldId id="702" r:id="rId52"/>
    <p:sldId id="679" r:id="rId53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0477"/>
    <a:srgbClr val="2462B0"/>
    <a:srgbClr val="E14A30"/>
    <a:srgbClr val="FDBA14"/>
    <a:srgbClr val="000000"/>
    <a:srgbClr val="D83F3F"/>
    <a:srgbClr val="FFCE33"/>
    <a:srgbClr val="22B1BF"/>
    <a:srgbClr val="499DCC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30" autoAdjust="0"/>
    <p:restoredTop sz="86447" autoAdjust="0"/>
  </p:normalViewPr>
  <p:slideViewPr>
    <p:cSldViewPr snapToGrid="0">
      <p:cViewPr>
        <p:scale>
          <a:sx n="83" d="100"/>
          <a:sy n="83" d="100"/>
        </p:scale>
        <p:origin x="-78" y="-60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A8BF3-28B4-4D29-8143-291BBD75E4ED}" type="datetimeFigureOut">
              <a:rPr lang="vi-VN" smtClean="0"/>
              <a:t>13/03/2020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BCFDA-27A2-45EC-9890-6B4CDA215AA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75822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BCFDA-27A2-45EC-9890-6B4CDA215AA0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31348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4312BD-C957-47F6-9609-7C3D10866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86417"/>
          </a:xfrm>
        </p:spPr>
        <p:txBody>
          <a:bodyPr anchor="b"/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F25837F-8C6B-4F04-9A01-36F9C0777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90260"/>
            <a:ext cx="9144000" cy="106754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A208C0B-8F0E-45AC-8A5F-73E91FFE6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E09A07F-AF8B-455B-9CF1-96C49D9DF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  <p:sp>
        <p:nvSpPr>
          <p:cNvPr id="19" name="Rectangle 18"/>
          <p:cNvSpPr/>
          <p:nvPr userDrawn="1"/>
        </p:nvSpPr>
        <p:spPr>
          <a:xfrm>
            <a:off x="0" y="-17461"/>
            <a:ext cx="12192000" cy="621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9041"/>
            <a:ext cx="12200878" cy="695325"/>
          </a:xfrm>
          <a:prstGeom prst="rect">
            <a:avLst/>
          </a:prstGeom>
        </p:spPr>
      </p:pic>
      <p:pic>
        <p:nvPicPr>
          <p:cNvPr id="18" name="Picture 17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476" y="147718"/>
            <a:ext cx="2896235" cy="4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18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5476E83-14A5-4D2B-8BD8-37CA5F407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CD8F40AB-8BDC-4478-9707-A74E87984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7A20860-B9BF-4AF1-8512-F46CCEB9F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3CC4875-5E3B-4A11-AE37-35EB7F30E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515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FD0BEEA7-B126-4372-8699-B148BE7750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EF233BDC-705A-47B0-8E6C-FB68332FC4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1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B63FCCF-8987-4909-99D0-0703AD4FF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A2C0C29-05BA-42B7-9995-CFE659002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55923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5258C-0E73-48C3-933C-EA2F505AD491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576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7A9ED-C2F5-4634-99DA-1F64BC2CCE03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635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44491-D23A-4D44-A0D8-46DF6ABF3EB1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964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F522A-3971-4BF1-9667-EDA3A9BB227B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732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C19D7-A3AA-4023-84A0-FAD56F0349C0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8446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01F0F-7430-454A-9F74-B8317E7CC42E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9943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BF7E-54AD-4E38-90FC-966443D023B7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9424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48FC8-D19F-45FA-A611-8D55E07343DE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510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55DB36-0E1A-4848-9EC4-0357353DE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A6304AB-C35A-491B-A8FE-97CA94F03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27" y="692458"/>
            <a:ext cx="12096884" cy="548450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EBB10F6-26BA-42E8-AA86-7CD09DC4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82C4C3B-D2A7-494D-91D6-C50AFF1D9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752030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FEBD7-5858-49C3-87FA-B91D126E3F5B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115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9BCF1-3769-480E-97DC-E8A61256B008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3473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9E6A0-8760-4DA7-8FEA-8C49DE218130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087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5ED5B-D85A-4EA5-8204-F6CC04620474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036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FA4AD3-E019-422D-9D5A-14032CCB68DD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5778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295544F-8A32-4659-B791-D60CF9734EB3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5982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F11788-EFA1-42B4-8B7A-94FB00D6153B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47393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96D2E9-7F45-4FFF-9DC8-062EA49BDB01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3207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3906C1-37FF-43E8-B39B-732E3CC496FB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8233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E7988A-A6C1-44F8-989C-25538012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AD72AA3-3B8D-4D07-8910-FAAA0FB28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76AEAB1-CE8E-41F6-9D98-3609367C9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1D9D7EE-D098-488F-8300-7C134D4A8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7149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D7B5830-E696-45A2-A73B-510DD9130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CCEA849-81E2-4BE0-8290-8FBE0ADC60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B0BFD9A-38D6-4834-BCC3-516D2B666C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29C265C-E30A-48D2-A801-93AED488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F65783E-592F-4F93-AC1E-0627B82CA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1739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5E52A0-2646-48E5-9972-455E34C11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CDF8A5D-FBEE-4509-BC77-79CAD42F5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0DB4538-9808-4815-9F15-516B1C4F9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55EF3D2-69F5-405F-8043-FB1CADAF22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95342D84-AFF6-481A-A58F-DFBC67D31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4250199-E5D5-4B01-AFD8-27A51BAA5F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0029" y="6423557"/>
            <a:ext cx="2743200" cy="365125"/>
          </a:xfrm>
          <a:prstGeom prst="rect">
            <a:avLst/>
          </a:prstGeom>
        </p:spPr>
        <p:txBody>
          <a:bodyPr/>
          <a:lstStyle/>
          <a:p>
            <a:fld id="{9A641A84-F220-49FB-A1B1-98FF6CFC5A6C}" type="datetime1">
              <a:rPr lang="vi-VN" smtClean="0"/>
              <a:t>13/03/2020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02945508-0E62-4D58-B97F-7824F7851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853C82BA-2516-4372-948C-C42C8D601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74535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4432CF8-7D5B-480F-B838-D37A5DBB7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919" y="86227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001EAA6-3DD2-4DF1-87F1-630AA8965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01EB5FC-C2FB-4B79-866B-8D399692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08805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1AB12899-CA56-4BE2-97B2-2C904F70C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135D1DF-A72A-4D3A-8D9E-88BB9A2F0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5335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F1A6FAD-590D-4C74-BFAB-36CE7BBE6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5D11820-EF58-41A0-9238-4484DE45E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9039D08-D2DE-41F0-BD50-656487C5B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58CBDDC-3B3A-46C4-90C0-AE77DE5DA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0883556-34F2-49D4-9236-E7E80B371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81429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9412E6-03E9-40E7-93E1-5843478C6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B10C008-C2FC-44E0-97D1-C6F97F4647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BB827DE-C886-4A35-9A24-45609CBB2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17351EB-00F6-4AA9-B602-2A7F9A439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08FB513-8A03-47A7-ABA9-5790C24D8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81709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/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 flipH="1">
            <a:off x="0" y="-19411"/>
            <a:ext cx="12192000" cy="622131"/>
          </a:xfrm>
          <a:prstGeom prst="rect">
            <a:avLst/>
          </a:prstGeom>
        </p:spPr>
      </p:pic>
      <p:pic>
        <p:nvPicPr>
          <p:cNvPr id="7" name="Picture 6"/>
          <p:cNvPicPr/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E2157EF0-FA0D-46AC-A44E-30439F0D6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41" y="31548"/>
            <a:ext cx="12096883" cy="532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F22E43A-7AD2-4208-A5E2-3728C5E80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27" y="801157"/>
            <a:ext cx="12096884" cy="5375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8AFBBC9-B8F7-4D8D-91A2-703D35B1E8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738" y="6434136"/>
            <a:ext cx="112612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78D43B6-A609-4282-AF56-EEAE2079EC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3317" y="6423618"/>
            <a:ext cx="674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01540FA-0942-482B-9F37-EA3921DFDA04}" type="slidenum">
              <a:rPr lang="vi-VN" smtClean="0"/>
              <a:pPr/>
              <a:t>‹#›</a:t>
            </a:fld>
            <a:endParaRPr lang="vi-VN"/>
          </a:p>
        </p:txBody>
      </p:sp>
      <p:pic>
        <p:nvPicPr>
          <p:cNvPr id="9" name="Picture 8"/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689" y="108244"/>
            <a:ext cx="2896235" cy="4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00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Arial" panose="020B0604020202020204" pitchFamily="34" charset="0"/>
          <a:ea typeface="Tahoma" panose="020B060403050404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16887-A4C4-459A-9858-87DCA19365F0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196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mailto:tuyensinh@bachkhoa-aptech.edu.vn" TargetMode="External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1524000" y="2106706"/>
            <a:ext cx="9144000" cy="2504097"/>
          </a:xfrm>
        </p:spPr>
        <p:txBody>
          <a:bodyPr/>
          <a:lstStyle/>
          <a:p>
            <a:r>
              <a:rPr lang="en-US" sz="4000" b="1" smtClean="0">
                <a:solidFill>
                  <a:schemeClr val="tx1"/>
                </a:solidFill>
              </a:rPr>
              <a:t>Bài </a:t>
            </a:r>
            <a:r>
              <a:rPr lang="en-US" sz="4000" b="1" smtClean="0"/>
              <a:t>10</a:t>
            </a:r>
            <a:r>
              <a:rPr lang="en-US" sz="4000" smtClean="0">
                <a:solidFill>
                  <a:schemeClr val="tx1"/>
                </a:solidFill>
              </a:rPr>
              <a:t/>
            </a:r>
            <a:br>
              <a:rPr lang="en-US" sz="4000" smtClean="0">
                <a:solidFill>
                  <a:schemeClr val="tx1"/>
                </a:solidFill>
              </a:rPr>
            </a:br>
            <a:r>
              <a:rPr lang="en-US" sz="4000" smtClean="0"/>
              <a:t>HTML FORMS</a:t>
            </a:r>
            <a:r>
              <a:rPr lang="en-US" sz="4000" smtClean="0">
                <a:solidFill>
                  <a:schemeClr val="tx1"/>
                </a:solidFill>
              </a:rPr>
              <a:t/>
            </a:r>
            <a:br>
              <a:rPr lang="en-US" sz="4000" smtClean="0">
                <a:solidFill>
                  <a:schemeClr val="tx1"/>
                </a:solidFill>
              </a:rPr>
            </a:b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21" name="Subtitle 20"/>
          <p:cNvSpPr>
            <a:spLocks noGrp="1"/>
          </p:cNvSpPr>
          <p:nvPr>
            <p:ph type="subTitle" idx="1"/>
          </p:nvPr>
        </p:nvSpPr>
        <p:spPr>
          <a:xfrm>
            <a:off x="1524000" y="4692284"/>
            <a:ext cx="9144000" cy="106754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10</a:t>
            </a:r>
            <a:r>
              <a:rPr lang="vi-VN" smtClean="0"/>
              <a:t> -</a:t>
            </a:r>
            <a:r>
              <a:rPr lang="en-US" smtClean="0"/>
              <a:t> HTML Forms</a:t>
            </a:r>
            <a:endParaRPr lang="vi-V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9192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7" y="49501"/>
            <a:ext cx="810259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</a:t>
            </a:r>
            <a:r>
              <a:rPr spc="-19" dirty="0"/>
              <a:t>công </a:t>
            </a:r>
            <a:r>
              <a:rPr spc="-5" dirty="0"/>
              <a:t>nghệ </a:t>
            </a:r>
            <a:r>
              <a:rPr spc="-11" dirty="0"/>
              <a:t>styling </a:t>
            </a:r>
            <a:r>
              <a:rPr spc="-5" dirty="0"/>
              <a:t>CSS</a:t>
            </a:r>
            <a:r>
              <a:rPr spc="-60" dirty="0"/>
              <a:t> </a:t>
            </a:r>
            <a:r>
              <a:rPr dirty="0"/>
              <a:t>1-2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6" y="971169"/>
            <a:ext cx="10826327" cy="5240846"/>
          </a:xfrm>
          <a:prstGeom prst="rect">
            <a:avLst/>
          </a:prstGeom>
        </p:spPr>
        <p:txBody>
          <a:bodyPr vert="horz" wrap="square" lIns="0" tIns="47613" rIns="0" bIns="0" rtlCol="0">
            <a:spAutoFit/>
          </a:bodyPr>
          <a:lstStyle/>
          <a:p>
            <a:pPr marL="341610" marR="6047" indent="-326493">
              <a:lnSpc>
                <a:spcPts val="2463"/>
              </a:lnSpc>
              <a:spcBef>
                <a:spcPts val="37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Một nhà </a:t>
            </a:r>
            <a:r>
              <a:rPr dirty="0">
                <a:latin typeface="Calibri"/>
                <a:cs typeface="Calibri"/>
              </a:rPr>
              <a:t>phát triển </a:t>
            </a:r>
            <a:r>
              <a:rPr spc="-19" dirty="0">
                <a:latin typeface="Calibri"/>
                <a:cs typeface="Calibri"/>
              </a:rPr>
              <a:t>Web </a:t>
            </a:r>
            <a:r>
              <a:rPr dirty="0">
                <a:latin typeface="Calibri"/>
                <a:cs typeface="Calibri"/>
              </a:rPr>
              <a:t>có thể tăng cường các phần tử </a:t>
            </a:r>
            <a:r>
              <a:rPr spc="5" dirty="0">
                <a:latin typeface="Calibri"/>
                <a:cs typeface="Calibri"/>
              </a:rPr>
              <a:t>của </a:t>
            </a:r>
            <a:r>
              <a:rPr spc="-5" dirty="0">
                <a:latin typeface="Calibri"/>
                <a:cs typeface="Calibri"/>
              </a:rPr>
              <a:t>form </a:t>
            </a:r>
            <a:r>
              <a:rPr dirty="0">
                <a:latin typeface="Calibri"/>
                <a:cs typeface="Calibri"/>
              </a:rPr>
              <a:t>với pseudo-  class </a:t>
            </a:r>
            <a:r>
              <a:rPr spc="-5" dirty="0">
                <a:latin typeface="Calibri"/>
                <a:cs typeface="Calibri"/>
              </a:rPr>
              <a:t>selectors, </a:t>
            </a:r>
            <a:r>
              <a:rPr dirty="0">
                <a:latin typeface="Calibri"/>
                <a:cs typeface="Calibri"/>
              </a:rPr>
              <a:t>such as </a:t>
            </a:r>
            <a:r>
              <a:rPr spc="5" dirty="0">
                <a:latin typeface="Courier New"/>
                <a:cs typeface="Courier New"/>
              </a:rPr>
              <a:t>:required</a:t>
            </a:r>
            <a:r>
              <a:rPr spc="5" dirty="0">
                <a:latin typeface="Calibri"/>
                <a:cs typeface="Calibri"/>
              </a:rPr>
              <a:t>, </a:t>
            </a:r>
            <a:r>
              <a:rPr spc="5" dirty="0">
                <a:latin typeface="Courier New"/>
                <a:cs typeface="Courier New"/>
              </a:rPr>
              <a:t>:valid</a:t>
            </a:r>
            <a:r>
              <a:rPr spc="5" dirty="0">
                <a:latin typeface="Calibri"/>
                <a:cs typeface="Calibri"/>
              </a:rPr>
              <a:t>,</a:t>
            </a:r>
            <a:r>
              <a:rPr spc="-1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và</a:t>
            </a:r>
            <a:r>
              <a:rPr dirty="0">
                <a:latin typeface="Courier New"/>
                <a:cs typeface="Courier New"/>
              </a:rPr>
              <a:t>:invalid</a:t>
            </a:r>
            <a:r>
              <a:rPr dirty="0">
                <a:latin typeface="Verdana"/>
                <a:cs typeface="Verdana"/>
              </a:rPr>
              <a:t>.</a:t>
            </a:r>
            <a:endParaRPr>
              <a:latin typeface="Verdana"/>
              <a:cs typeface="Verdana"/>
            </a:endParaRPr>
          </a:p>
          <a:p>
            <a:pPr marL="341610" indent="-326493">
              <a:lnSpc>
                <a:spcPts val="2393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Các trường input </a:t>
            </a:r>
            <a:r>
              <a:rPr spc="5" dirty="0">
                <a:latin typeface="Calibri"/>
                <a:cs typeface="Calibri"/>
              </a:rPr>
              <a:t>mà </a:t>
            </a:r>
            <a:r>
              <a:rPr dirty="0">
                <a:latin typeface="Calibri"/>
                <a:cs typeface="Calibri"/>
              </a:rPr>
              <a:t>không </a:t>
            </a:r>
            <a:r>
              <a:rPr spc="-5" dirty="0">
                <a:latin typeface="Calibri"/>
                <a:cs typeface="Calibri"/>
              </a:rPr>
              <a:t>thể </a:t>
            </a:r>
            <a:r>
              <a:rPr dirty="0">
                <a:latin typeface="Calibri"/>
                <a:cs typeface="Calibri"/>
              </a:rPr>
              <a:t>được </a:t>
            </a:r>
            <a:r>
              <a:rPr spc="5" dirty="0">
                <a:latin typeface="Calibri"/>
                <a:cs typeface="Calibri"/>
              </a:rPr>
              <a:t>bỏ </a:t>
            </a:r>
            <a:r>
              <a:rPr spc="-5" dirty="0">
                <a:latin typeface="Calibri"/>
                <a:cs typeface="Calibri"/>
              </a:rPr>
              <a:t>trống </a:t>
            </a:r>
            <a:r>
              <a:rPr dirty="0">
                <a:latin typeface="Calibri"/>
                <a:cs typeface="Calibri"/>
              </a:rPr>
              <a:t>trong khi submit có thể được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hiển</a:t>
            </a:r>
            <a:endParaRPr>
              <a:latin typeface="Calibri"/>
              <a:cs typeface="Calibri"/>
            </a:endParaRPr>
          </a:p>
          <a:p>
            <a:pPr marR="4378191" algn="ctr">
              <a:lnSpc>
                <a:spcPts val="2523"/>
              </a:lnSpc>
            </a:pPr>
            <a:r>
              <a:rPr dirty="0">
                <a:latin typeface="Calibri"/>
                <a:cs typeface="Calibri"/>
              </a:rPr>
              <a:t>thị với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style bằng cách sử </a:t>
            </a:r>
            <a:r>
              <a:rPr spc="5" dirty="0">
                <a:latin typeface="Calibri"/>
                <a:cs typeface="Calibri"/>
              </a:rPr>
              <a:t>dụng</a:t>
            </a:r>
            <a:r>
              <a:rPr spc="-17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CSS.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572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dụ.</a:t>
            </a:r>
            <a:endParaRPr>
              <a:latin typeface="Calibri"/>
              <a:cs typeface="Calibri"/>
            </a:endParaRPr>
          </a:p>
          <a:p>
            <a:pPr>
              <a:spcBef>
                <a:spcPts val="19"/>
              </a:spcBef>
            </a:pPr>
            <a:endParaRPr sz="3300">
              <a:latin typeface="Times New Roman"/>
              <a:cs typeface="Times New Roman"/>
            </a:endParaRPr>
          </a:p>
          <a:p>
            <a:pPr marL="432303"/>
            <a:r>
              <a:rPr sz="1600" spc="-5" dirty="0">
                <a:latin typeface="Courier New"/>
                <a:cs typeface="Courier New"/>
              </a:rPr>
              <a:t>&lt;style&gt;</a:t>
            </a:r>
            <a:endParaRPr sz="1600">
              <a:latin typeface="Courier New"/>
              <a:cs typeface="Courier New"/>
            </a:endParaRPr>
          </a:p>
          <a:p>
            <a:pPr marL="1157843">
              <a:spcBef>
                <a:spcPts val="49"/>
              </a:spcBef>
            </a:pPr>
            <a:r>
              <a:rPr sz="1600" spc="-5" dirty="0">
                <a:latin typeface="Courier New"/>
                <a:cs typeface="Courier New"/>
              </a:rPr>
              <a:t>input:required</a:t>
            </a:r>
            <a:endParaRPr sz="1600">
              <a:latin typeface="Courier New"/>
              <a:cs typeface="Courier New"/>
            </a:endParaRPr>
          </a:p>
          <a:p>
            <a:pPr marL="1157843">
              <a:spcBef>
                <a:spcPts val="60"/>
              </a:spcBef>
            </a:pPr>
            <a:r>
              <a:rPr sz="1600" spc="-5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1302951" marR="5009261">
              <a:lnSpc>
                <a:spcPct val="101899"/>
              </a:lnSpc>
            </a:pPr>
            <a:r>
              <a:rPr sz="1600" spc="-5" dirty="0">
                <a:latin typeface="Courier New"/>
                <a:cs typeface="Courier New"/>
              </a:rPr>
              <a:t>outline: 1px red solid;  color: green</a:t>
            </a:r>
            <a:r>
              <a:rPr sz="1600" spc="5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;</a:t>
            </a:r>
            <a:endParaRPr sz="1600">
              <a:latin typeface="Courier New"/>
              <a:cs typeface="Courier New"/>
            </a:endParaRPr>
          </a:p>
          <a:p>
            <a:pPr marL="1157843">
              <a:spcBef>
                <a:spcPts val="54"/>
              </a:spcBef>
            </a:pPr>
            <a:r>
              <a:rPr sz="1600" spc="-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 marL="1157843">
              <a:spcBef>
                <a:spcPts val="41"/>
              </a:spcBef>
            </a:pPr>
            <a:r>
              <a:rPr sz="1600" spc="-5" dirty="0">
                <a:latin typeface="Courier New"/>
                <a:cs typeface="Courier New"/>
              </a:rPr>
              <a:t>input:required:valid</a:t>
            </a:r>
            <a:endParaRPr sz="1600">
              <a:latin typeface="Courier New"/>
              <a:cs typeface="Courier New"/>
            </a:endParaRPr>
          </a:p>
          <a:p>
            <a:pPr marL="1157843">
              <a:spcBef>
                <a:spcPts val="49"/>
              </a:spcBef>
            </a:pPr>
            <a:r>
              <a:rPr sz="1600" spc="-5" dirty="0"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1302951" marR="3843860">
              <a:lnSpc>
                <a:spcPct val="101899"/>
              </a:lnSpc>
              <a:spcBef>
                <a:spcPts val="11"/>
              </a:spcBef>
            </a:pPr>
            <a:r>
              <a:rPr sz="1600" spc="-5" dirty="0">
                <a:latin typeface="Courier New"/>
                <a:cs typeface="Courier New"/>
              </a:rPr>
              <a:t>background-size:10px 10px;  background-position: right top;  background-repeat:</a:t>
            </a:r>
            <a:r>
              <a:rPr sz="160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no-repeat;</a:t>
            </a:r>
            <a:endParaRPr sz="1600">
              <a:latin typeface="Courier New"/>
              <a:cs typeface="Courier New"/>
            </a:endParaRPr>
          </a:p>
          <a:p>
            <a:pPr marL="1157843">
              <a:spcBef>
                <a:spcPts val="619"/>
              </a:spcBef>
            </a:pPr>
            <a:r>
              <a:rPr sz="1600" spc="-5" dirty="0"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10</a:t>
            </a:r>
            <a:r>
              <a:rPr lang="vi-VN" smtClean="0"/>
              <a:t> -</a:t>
            </a:r>
            <a:r>
              <a:rPr lang="en-US" smtClean="0"/>
              <a:t> HTML Forms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49250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7" y="3781"/>
            <a:ext cx="810259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</a:t>
            </a:r>
            <a:r>
              <a:rPr spc="-19" dirty="0"/>
              <a:t>công </a:t>
            </a:r>
            <a:r>
              <a:rPr spc="-5" dirty="0"/>
              <a:t>nghệ </a:t>
            </a:r>
            <a:r>
              <a:rPr spc="-11" dirty="0"/>
              <a:t>styling </a:t>
            </a:r>
            <a:r>
              <a:rPr spc="-5" dirty="0"/>
              <a:t>CSS</a:t>
            </a:r>
            <a:r>
              <a:rPr spc="-60" dirty="0"/>
              <a:t> </a:t>
            </a:r>
            <a:r>
              <a:rPr dirty="0"/>
              <a:t>2-2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121395" y="895249"/>
            <a:ext cx="10137140" cy="5487301"/>
          </a:xfrm>
          <a:prstGeom prst="rect">
            <a:avLst/>
          </a:prstGeom>
        </p:spPr>
        <p:txBody>
          <a:bodyPr vert="horz" wrap="square" lIns="0" tIns="73308" rIns="0" bIns="0" rtlCol="0">
            <a:spAutoFit/>
          </a:bodyPr>
          <a:lstStyle/>
          <a:p>
            <a:pPr marL="15114">
              <a:spcBef>
                <a:spcPts val="575"/>
              </a:spcBef>
            </a:pPr>
            <a:r>
              <a:rPr sz="1900" spc="-5" dirty="0">
                <a:latin typeface="Courier New"/>
                <a:cs typeface="Courier New"/>
              </a:rPr>
              <a:t>input:required:invalid</a:t>
            </a:r>
            <a:endParaRPr sz="1900">
              <a:latin typeface="Courier New"/>
              <a:cs typeface="Courier New"/>
            </a:endParaRPr>
          </a:p>
          <a:p>
            <a:pPr marL="15114">
              <a:spcBef>
                <a:spcPts val="453"/>
              </a:spcBef>
            </a:pPr>
            <a:r>
              <a:rPr sz="1900" spc="-5" dirty="0">
                <a:latin typeface="Courier New"/>
                <a:cs typeface="Courier New"/>
              </a:rPr>
              <a:t>{</a:t>
            </a:r>
            <a:endParaRPr sz="1900">
              <a:latin typeface="Courier New"/>
              <a:cs typeface="Courier New"/>
            </a:endParaRPr>
          </a:p>
          <a:p>
            <a:pPr marL="594793">
              <a:spcBef>
                <a:spcPts val="458"/>
              </a:spcBef>
            </a:pPr>
            <a:r>
              <a:rPr sz="1900" spc="-5" dirty="0">
                <a:latin typeface="Courier New"/>
                <a:cs typeface="Courier New"/>
              </a:rPr>
              <a:t>background-size:10px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11" dirty="0">
                <a:latin typeface="Courier New"/>
                <a:cs typeface="Courier New"/>
              </a:rPr>
              <a:t>10px;</a:t>
            </a:r>
            <a:endParaRPr sz="1900">
              <a:latin typeface="Courier New"/>
              <a:cs typeface="Courier New"/>
            </a:endParaRPr>
          </a:p>
          <a:p>
            <a:pPr marL="594793">
              <a:spcBef>
                <a:spcPts val="458"/>
              </a:spcBef>
            </a:pPr>
            <a:r>
              <a:rPr sz="1900" spc="-5" dirty="0">
                <a:latin typeface="Courier New"/>
                <a:cs typeface="Courier New"/>
              </a:rPr>
              <a:t>background-position: right</a:t>
            </a:r>
            <a:r>
              <a:rPr sz="1900" spc="19" dirty="0">
                <a:latin typeface="Courier New"/>
                <a:cs typeface="Courier New"/>
              </a:rPr>
              <a:t> </a:t>
            </a:r>
            <a:r>
              <a:rPr sz="1900" spc="-11" dirty="0">
                <a:latin typeface="Courier New"/>
                <a:cs typeface="Courier New"/>
              </a:rPr>
              <a:t>top;</a:t>
            </a:r>
            <a:endParaRPr sz="1900">
              <a:latin typeface="Courier New"/>
              <a:cs typeface="Courier New"/>
            </a:endParaRPr>
          </a:p>
          <a:p>
            <a:pPr marL="594793">
              <a:spcBef>
                <a:spcPts val="458"/>
              </a:spcBef>
            </a:pPr>
            <a:r>
              <a:rPr sz="1900" spc="-5" dirty="0">
                <a:latin typeface="Courier New"/>
                <a:cs typeface="Courier New"/>
              </a:rPr>
              <a:t>background-repeat: no-repeat;</a:t>
            </a:r>
            <a:endParaRPr sz="1900">
              <a:latin typeface="Courier New"/>
              <a:cs typeface="Courier New"/>
            </a:endParaRPr>
          </a:p>
          <a:p>
            <a:pPr marL="15114">
              <a:spcBef>
                <a:spcPts val="458"/>
              </a:spcBef>
            </a:pPr>
            <a:r>
              <a:rPr sz="1900" spc="-5" dirty="0">
                <a:latin typeface="Courier New"/>
                <a:cs typeface="Courier New"/>
              </a:rPr>
              <a:t>}</a:t>
            </a:r>
            <a:endParaRPr sz="1900">
              <a:latin typeface="Courier New"/>
              <a:cs typeface="Courier New"/>
            </a:endParaRPr>
          </a:p>
          <a:p>
            <a:pPr marL="15114">
              <a:spcBef>
                <a:spcPts val="458"/>
              </a:spcBef>
            </a:pPr>
            <a:r>
              <a:rPr sz="1900" spc="-5" dirty="0">
                <a:latin typeface="Courier New"/>
                <a:cs typeface="Courier New"/>
              </a:rPr>
              <a:t>&lt;/style&gt;</a:t>
            </a:r>
            <a:endParaRPr sz="1900">
              <a:latin typeface="Courier New"/>
              <a:cs typeface="Courier New"/>
            </a:endParaRPr>
          </a:p>
          <a:p>
            <a:pPr marL="15114">
              <a:spcBef>
                <a:spcPts val="458"/>
              </a:spcBef>
            </a:pPr>
            <a:r>
              <a:rPr sz="1900" spc="-5" dirty="0">
                <a:latin typeface="Courier New"/>
                <a:cs typeface="Courier New"/>
              </a:rPr>
              <a:t>&lt;/head&gt;</a:t>
            </a:r>
            <a:endParaRPr sz="1900">
              <a:latin typeface="Courier New"/>
              <a:cs typeface="Courier New"/>
            </a:endParaRPr>
          </a:p>
          <a:p>
            <a:pPr marL="15114">
              <a:spcBef>
                <a:spcPts val="456"/>
              </a:spcBef>
            </a:pPr>
            <a:r>
              <a:rPr sz="1900" spc="-5" dirty="0">
                <a:latin typeface="Courier New"/>
                <a:cs typeface="Courier New"/>
              </a:rPr>
              <a:t>&lt;body&gt;</a:t>
            </a:r>
            <a:endParaRPr sz="1900">
              <a:latin typeface="Courier New"/>
              <a:cs typeface="Courier New"/>
            </a:endParaRPr>
          </a:p>
          <a:p>
            <a:pPr marL="15114">
              <a:spcBef>
                <a:spcPts val="458"/>
              </a:spcBef>
            </a:pPr>
            <a:r>
              <a:rPr sz="1900" spc="-5" dirty="0">
                <a:latin typeface="Courier New"/>
                <a:cs typeface="Courier New"/>
              </a:rPr>
              <a:t>&lt;form method=”get”</a:t>
            </a:r>
            <a:r>
              <a:rPr sz="1900" spc="5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action=”try.php”&gt;</a:t>
            </a:r>
            <a:endParaRPr sz="1900">
              <a:latin typeface="Courier New"/>
              <a:cs typeface="Courier New"/>
            </a:endParaRPr>
          </a:p>
          <a:p>
            <a:pPr marL="305332" marR="6047">
              <a:lnSpc>
                <a:spcPct val="120000"/>
              </a:lnSpc>
            </a:pPr>
            <a:r>
              <a:rPr sz="1900" spc="-5" dirty="0">
                <a:latin typeface="Courier New"/>
                <a:cs typeface="Courier New"/>
              </a:rPr>
              <a:t>Name: &lt;input type=”text” name=”name” required=”true” </a:t>
            </a:r>
            <a:r>
              <a:rPr sz="1900" dirty="0">
                <a:latin typeface="Courier New"/>
                <a:cs typeface="Courier New"/>
              </a:rPr>
              <a:t>/&gt;&lt;br/&gt;  </a:t>
            </a:r>
            <a:r>
              <a:rPr sz="1900" spc="-5" dirty="0">
                <a:latin typeface="Courier New"/>
                <a:cs typeface="Courier New"/>
              </a:rPr>
              <a:t>Email: &lt;input type=”email” name=”emailid” required=”true”</a:t>
            </a:r>
            <a:r>
              <a:rPr sz="1900" spc="165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/&gt;</a:t>
            </a:r>
            <a:endParaRPr sz="1900">
              <a:latin typeface="Courier New"/>
              <a:cs typeface="Courier New"/>
            </a:endParaRPr>
          </a:p>
          <a:p>
            <a:pPr marR="3198429" algn="ctr">
              <a:spcBef>
                <a:spcPts val="456"/>
              </a:spcBef>
            </a:pPr>
            <a:r>
              <a:rPr sz="1900" spc="-5" dirty="0">
                <a:latin typeface="Courier New"/>
                <a:cs typeface="Courier New"/>
              </a:rPr>
              <a:t>&lt;input type=”submit” value=”submit”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/&gt;</a:t>
            </a:r>
            <a:endParaRPr sz="1900">
              <a:latin typeface="Courier New"/>
              <a:cs typeface="Courier New"/>
            </a:endParaRPr>
          </a:p>
          <a:p>
            <a:pPr marL="15114">
              <a:spcBef>
                <a:spcPts val="453"/>
              </a:spcBef>
            </a:pPr>
            <a:r>
              <a:rPr sz="1900" spc="-5" dirty="0">
                <a:latin typeface="Courier New"/>
                <a:cs typeface="Courier New"/>
              </a:rPr>
              <a:t>&lt;/form&gt;</a:t>
            </a:r>
            <a:endParaRPr sz="1900">
              <a:latin typeface="Courier New"/>
              <a:cs typeface="Courier New"/>
            </a:endParaRPr>
          </a:p>
          <a:p>
            <a:pPr marL="15114">
              <a:spcBef>
                <a:spcPts val="1606"/>
              </a:spcBef>
            </a:pPr>
            <a:r>
              <a:rPr sz="1900" spc="-5" dirty="0">
                <a:latin typeface="Courier New"/>
                <a:cs typeface="Courier New"/>
              </a:rPr>
              <a:t>………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10</a:t>
            </a:r>
            <a:r>
              <a:rPr lang="vi-VN" smtClean="0"/>
              <a:t> -</a:t>
            </a:r>
            <a:r>
              <a:rPr lang="en-US" smtClean="0"/>
              <a:t> HTML Forms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01311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6" y="49501"/>
            <a:ext cx="2799928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24" dirty="0"/>
              <a:t>Forms</a:t>
            </a:r>
            <a:r>
              <a:rPr spc="-71" dirty="0"/>
              <a:t> </a:t>
            </a:r>
            <a:r>
              <a:rPr spc="-5" dirty="0"/>
              <a:t>API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6" y="666370"/>
            <a:ext cx="10826327" cy="1634143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lnSpc>
                <a:spcPts val="2572"/>
              </a:lnSpc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HTML5</a:t>
            </a:r>
            <a:r>
              <a:rPr spc="1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đã</a:t>
            </a:r>
            <a:r>
              <a:rPr spc="1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giới</a:t>
            </a:r>
            <a:r>
              <a:rPr spc="1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thiệu</a:t>
            </a:r>
            <a:r>
              <a:rPr spc="16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JavaScript</a:t>
            </a:r>
            <a:r>
              <a:rPr spc="13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API</a:t>
            </a:r>
            <a:r>
              <a:rPr spc="15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cho</a:t>
            </a:r>
            <a:r>
              <a:rPr spc="1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các</a:t>
            </a:r>
            <a:r>
              <a:rPr spc="160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form</a:t>
            </a:r>
            <a:r>
              <a:rPr spc="1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đề</a:t>
            </a:r>
            <a:r>
              <a:rPr spc="1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tùy</a:t>
            </a:r>
            <a:r>
              <a:rPr spc="1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biến</a:t>
            </a:r>
            <a:r>
              <a:rPr spc="1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các</a:t>
            </a:r>
            <a:r>
              <a:rPr spc="1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kiểm</a:t>
            </a:r>
            <a:r>
              <a:rPr spc="1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chứng</a:t>
            </a:r>
            <a:r>
              <a:rPr spc="136" dirty="0">
                <a:latin typeface="Calibri"/>
                <a:cs typeface="Calibri"/>
              </a:rPr>
              <a:t> </a:t>
            </a:r>
            <a:r>
              <a:rPr spc="-24" dirty="0">
                <a:latin typeface="Calibri"/>
                <a:cs typeface="Calibri"/>
              </a:rPr>
              <a:t>và</a:t>
            </a:r>
            <a:endParaRPr>
              <a:latin typeface="Calibri"/>
              <a:cs typeface="Calibri"/>
            </a:endParaRPr>
          </a:p>
          <a:p>
            <a:pPr marL="341610">
              <a:lnSpc>
                <a:spcPts val="2499"/>
              </a:lnSpc>
            </a:pPr>
            <a:r>
              <a:rPr dirty="0">
                <a:latin typeface="Calibri"/>
                <a:cs typeface="Calibri"/>
              </a:rPr>
              <a:t>xử lý thực hiện trên</a:t>
            </a:r>
            <a:r>
              <a:rPr spc="-9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form.</a:t>
            </a:r>
            <a:endParaRPr>
              <a:latin typeface="Calibri"/>
              <a:cs typeface="Calibri"/>
            </a:endParaRPr>
          </a:p>
          <a:p>
            <a:pPr marL="341610" marR="6047" indent="-326493">
              <a:lnSpc>
                <a:spcPts val="2499"/>
              </a:lnSpc>
              <a:spcBef>
                <a:spcPts val="1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Các hình thức API mới cung cấp phương pháp mới, các sự </a:t>
            </a:r>
            <a:r>
              <a:rPr spc="-5" dirty="0">
                <a:latin typeface="Calibri"/>
                <a:cs typeface="Calibri"/>
              </a:rPr>
              <a:t>kiện, và </a:t>
            </a:r>
            <a:r>
              <a:rPr dirty="0">
                <a:latin typeface="Calibri"/>
                <a:cs typeface="Calibri"/>
              </a:rPr>
              <a:t>các thuộc tính  </a:t>
            </a:r>
            <a:r>
              <a:rPr spc="5" dirty="0">
                <a:latin typeface="Calibri"/>
                <a:cs typeface="Calibri"/>
              </a:rPr>
              <a:t>để thực </a:t>
            </a:r>
            <a:r>
              <a:rPr dirty="0">
                <a:latin typeface="Calibri"/>
                <a:cs typeface="Calibri"/>
              </a:rPr>
              <a:t>hiện việc </a:t>
            </a:r>
            <a:r>
              <a:rPr spc="5" dirty="0">
                <a:latin typeface="Calibri"/>
                <a:cs typeface="Calibri"/>
              </a:rPr>
              <a:t>kiểm </a:t>
            </a:r>
            <a:r>
              <a:rPr spc="-11" dirty="0">
                <a:latin typeface="Calibri"/>
                <a:cs typeface="Calibri"/>
              </a:rPr>
              <a:t>tra </a:t>
            </a:r>
            <a:r>
              <a:rPr dirty="0">
                <a:latin typeface="Calibri"/>
                <a:cs typeface="Calibri"/>
              </a:rPr>
              <a:t>phức </a:t>
            </a:r>
            <a:r>
              <a:rPr spc="-5" dirty="0">
                <a:latin typeface="Calibri"/>
                <a:cs typeface="Calibri"/>
              </a:rPr>
              <a:t>tạp </a:t>
            </a:r>
            <a:r>
              <a:rPr dirty="0">
                <a:latin typeface="Calibri"/>
                <a:cs typeface="Calibri"/>
              </a:rPr>
              <a:t>gộp các trường hoặc tính</a:t>
            </a:r>
            <a:r>
              <a:rPr spc="-20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toán.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43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Bảng sau liệt </a:t>
            </a:r>
            <a:r>
              <a:rPr spc="-24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sự kiện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phương</a:t>
            </a:r>
            <a:r>
              <a:rPr spc="-1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thức: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99441" y="2319527"/>
            <a:ext cx="11019537" cy="34396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876734"/>
              </p:ext>
            </p:extLst>
          </p:nvPr>
        </p:nvGraphicFramePr>
        <p:xfrm>
          <a:off x="609603" y="2396110"/>
          <a:ext cx="10972798" cy="34156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75398"/>
                <a:gridCol w="7597400"/>
              </a:tblGrid>
              <a:tr h="700405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spc="-10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Events </a:t>
                      </a:r>
                      <a:r>
                        <a:rPr sz="16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và</a:t>
                      </a:r>
                      <a:r>
                        <a:rPr sz="1600" b="1" spc="2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Methods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527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spc="-10" dirty="0" err="1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943735"/>
                    </a:solidFill>
                  </a:tcPr>
                </a:tc>
              </a:tr>
              <a:tr h="73152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setCustomValidity</a:t>
                      </a:r>
                      <a:endParaRPr sz="1600" dirty="0">
                        <a:latin typeface="Courier New"/>
                        <a:cs typeface="Courier New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(message)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3398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44780" marR="130175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Phương thức lập thông báo lỗi tùy chỉnh được hiển thị khi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biểu  mẫu được gửi bởi người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sử</a:t>
                      </a:r>
                      <a:r>
                        <a:rPr sz="16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dụng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D6E3BC"/>
                    </a:solidFill>
                  </a:tcPr>
                </a:tc>
              </a:tr>
              <a:tr h="48704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checkValidity()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2954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Phương thức kiểm tra tính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hợp</a:t>
                      </a:r>
                      <a:r>
                        <a:rPr sz="16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.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F1DCDB"/>
                    </a:solidFill>
                  </a:tcPr>
                </a:tc>
              </a:tr>
              <a:tr h="52196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oninvalid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2954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Sự kiện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xảy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ra khi dữ liệu nhập vào không hợp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lệ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D6E3BC"/>
                    </a:solidFill>
                  </a:tcPr>
                </a:tc>
              </a:tr>
              <a:tr h="48704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onforminput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30176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Sự kiện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xảy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ra khi dữ liệu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được nhập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trên</a:t>
                      </a:r>
                      <a:r>
                        <a:rPr sz="16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form.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8590" marB="0">
                    <a:solidFill>
                      <a:srgbClr val="F1DCDB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1600" spc="-5" dirty="0">
                          <a:latin typeface="Courier New"/>
                          <a:cs typeface="Courier New"/>
                        </a:rPr>
                        <a:t>onformchange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130176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Sự kiện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xảy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ra khi dữ liệu trên form thay</a:t>
                      </a:r>
                      <a:r>
                        <a:rPr sz="1600" spc="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đổi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8590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10</a:t>
            </a:r>
            <a:r>
              <a:rPr lang="vi-VN" smtClean="0"/>
              <a:t> -</a:t>
            </a:r>
            <a:r>
              <a:rPr lang="en-US" smtClean="0"/>
              <a:t> HTML Forms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33908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6" y="49501"/>
            <a:ext cx="748030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Sử dụng </a:t>
            </a:r>
            <a:r>
              <a:rPr spc="-24" dirty="0"/>
              <a:t>các </a:t>
            </a:r>
            <a:r>
              <a:rPr spc="-5" dirty="0"/>
              <a:t>kiểu </a:t>
            </a:r>
            <a:r>
              <a:rPr spc="-11" dirty="0"/>
              <a:t>input</a:t>
            </a:r>
            <a:r>
              <a:rPr spc="-41" dirty="0"/>
              <a:t> </a:t>
            </a:r>
            <a:r>
              <a:rPr spc="-5" dirty="0"/>
              <a:t>mới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6" y="837945"/>
            <a:ext cx="10824634" cy="1313840"/>
          </a:xfrm>
          <a:prstGeom prst="rect">
            <a:avLst/>
          </a:prstGeom>
        </p:spPr>
        <p:txBody>
          <a:bodyPr vert="horz" wrap="square" lIns="0" tIns="43834" rIns="0" bIns="0" rtlCol="0">
            <a:spAutoFit/>
          </a:bodyPr>
          <a:lstStyle/>
          <a:p>
            <a:pPr marL="341610" marR="6047" indent="-326493">
              <a:lnSpc>
                <a:spcPts val="2499"/>
              </a:lnSpc>
              <a:spcBef>
                <a:spcPts val="34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Các loại </a:t>
            </a:r>
            <a:r>
              <a:rPr spc="5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</a:t>
            </a:r>
            <a:r>
              <a:rPr spc="5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phần tử </a:t>
            </a:r>
            <a:r>
              <a:rPr spc="5" dirty="0">
                <a:latin typeface="Calibri"/>
                <a:cs typeface="Calibri"/>
              </a:rPr>
              <a:t>đầu </a:t>
            </a:r>
            <a:r>
              <a:rPr dirty="0">
                <a:latin typeface="Calibri"/>
                <a:cs typeface="Calibri"/>
              </a:rPr>
              <a:t>vào </a:t>
            </a:r>
            <a:r>
              <a:rPr spc="-5" dirty="0">
                <a:latin typeface="Calibri"/>
                <a:cs typeface="Calibri"/>
              </a:rPr>
              <a:t>xác </a:t>
            </a:r>
            <a:r>
              <a:rPr dirty="0">
                <a:latin typeface="Calibri"/>
                <a:cs typeface="Calibri"/>
              </a:rPr>
              <a:t>định những loại </a:t>
            </a:r>
            <a:r>
              <a:rPr spc="5" dirty="0">
                <a:latin typeface="Calibri"/>
                <a:cs typeface="Calibri"/>
              </a:rPr>
              <a:t>đầu </a:t>
            </a:r>
            <a:r>
              <a:rPr dirty="0">
                <a:latin typeface="Calibri"/>
                <a:cs typeface="Calibri"/>
              </a:rPr>
              <a:t>vào sẽ được  hiển thị trên trình duyệt </a:t>
            </a:r>
            <a:r>
              <a:rPr spc="5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người</a:t>
            </a:r>
            <a:r>
              <a:rPr spc="-1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dùng.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328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Mặc đinh </a:t>
            </a:r>
            <a:r>
              <a:rPr dirty="0">
                <a:latin typeface="Calibri"/>
                <a:cs typeface="Calibri"/>
              </a:rPr>
              <a:t>kiểu </a:t>
            </a:r>
            <a:r>
              <a:rPr spc="5" dirty="0">
                <a:latin typeface="Calibri"/>
                <a:cs typeface="Calibri"/>
              </a:rPr>
              <a:t>đầu </a:t>
            </a:r>
            <a:r>
              <a:rPr dirty="0">
                <a:latin typeface="Calibri"/>
                <a:cs typeface="Calibri"/>
              </a:rPr>
              <a:t>vào là</a:t>
            </a:r>
            <a:r>
              <a:rPr spc="14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type</a:t>
            </a:r>
            <a:r>
              <a:rPr spc="5" dirty="0">
                <a:latin typeface="Courier New"/>
                <a:cs typeface="Courier New"/>
              </a:rPr>
              <a:t>=”text”</a:t>
            </a:r>
            <a:r>
              <a:rPr spc="5" dirty="0">
                <a:latin typeface="Calibri"/>
                <a:cs typeface="Calibri"/>
              </a:rPr>
              <a:t>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572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Mẫu đăng </a:t>
            </a:r>
            <a:r>
              <a:rPr dirty="0">
                <a:latin typeface="Calibri"/>
                <a:cs typeface="Calibri"/>
              </a:rPr>
              <a:t>ký trong bài sử </a:t>
            </a:r>
            <a:r>
              <a:rPr spc="5" dirty="0">
                <a:latin typeface="Calibri"/>
                <a:cs typeface="Calibri"/>
              </a:rPr>
              <a:t>dụng </a:t>
            </a:r>
            <a:r>
              <a:rPr dirty="0">
                <a:latin typeface="Calibri"/>
                <a:cs typeface="Calibri"/>
              </a:rPr>
              <a:t>các loại </a:t>
            </a:r>
            <a:r>
              <a:rPr spc="5" dirty="0">
                <a:latin typeface="Calibri"/>
                <a:cs typeface="Calibri"/>
              </a:rPr>
              <a:t>đầu </a:t>
            </a:r>
            <a:r>
              <a:rPr dirty="0">
                <a:latin typeface="Calibri"/>
                <a:cs typeface="Calibri"/>
              </a:rPr>
              <a:t>vào sau</a:t>
            </a:r>
            <a:r>
              <a:rPr spc="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: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24592" y="2257805"/>
            <a:ext cx="798406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15114">
              <a:spcBef>
                <a:spcPts val="144"/>
              </a:spcBef>
            </a:pPr>
            <a:r>
              <a:rPr spc="5" dirty="0">
                <a:latin typeface="Courier New"/>
                <a:cs typeface="Courier New"/>
              </a:rPr>
              <a:t>text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24592" y="2791459"/>
            <a:ext cx="988907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15114">
              <a:spcBef>
                <a:spcPts val="144"/>
              </a:spcBef>
            </a:pPr>
            <a:r>
              <a:rPr spc="5" dirty="0">
                <a:latin typeface="Courier New"/>
                <a:cs typeface="Courier New"/>
              </a:rPr>
              <a:t>label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24592" y="3324858"/>
            <a:ext cx="988907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15114">
              <a:spcBef>
                <a:spcPts val="144"/>
              </a:spcBef>
            </a:pPr>
            <a:r>
              <a:rPr spc="5" dirty="0">
                <a:latin typeface="Courier New"/>
                <a:cs typeface="Courier New"/>
              </a:rPr>
              <a:t>radio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24593" y="3858260"/>
            <a:ext cx="1558714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15114">
              <a:spcBef>
                <a:spcPts val="144"/>
              </a:spcBef>
            </a:pPr>
            <a:r>
              <a:rPr spc="5" dirty="0">
                <a:latin typeface="Courier New"/>
                <a:cs typeface="Courier New"/>
              </a:rPr>
              <a:t>textarea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24593" y="4391914"/>
            <a:ext cx="1558714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15114">
              <a:spcBef>
                <a:spcPts val="144"/>
              </a:spcBef>
            </a:pPr>
            <a:r>
              <a:rPr spc="5" dirty="0">
                <a:latin typeface="Courier New"/>
                <a:cs typeface="Courier New"/>
              </a:rPr>
              <a:t>checkbox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58427" y="2139257"/>
            <a:ext cx="182879" cy="3832423"/>
          </a:xfrm>
          <a:prstGeom prst="rect">
            <a:avLst/>
          </a:prstGeom>
        </p:spPr>
        <p:txBody>
          <a:bodyPr vert="horz" wrap="square" lIns="0" tIns="142839" rIns="0" bIns="0" rtlCol="0">
            <a:spAutoFit/>
          </a:bodyPr>
          <a:lstStyle/>
          <a:p>
            <a:pPr marL="15114">
              <a:spcBef>
                <a:spcPts val="1123"/>
              </a:spcBef>
            </a:pPr>
            <a:r>
              <a:rPr sz="3300" spc="-5" dirty="0">
                <a:solidFill>
                  <a:srgbClr val="AC1317"/>
                </a:solidFill>
                <a:latin typeface="Wingdings"/>
                <a:cs typeface="Wingdings"/>
              </a:rPr>
              <a:t></a:t>
            </a:r>
            <a:endParaRPr sz="3300">
              <a:latin typeface="Wingdings"/>
              <a:cs typeface="Wingdings"/>
            </a:endParaRPr>
          </a:p>
          <a:p>
            <a:pPr marL="15114">
              <a:spcBef>
                <a:spcPts val="1001"/>
              </a:spcBef>
            </a:pPr>
            <a:r>
              <a:rPr sz="3300" spc="-5" dirty="0">
                <a:solidFill>
                  <a:srgbClr val="AC1317"/>
                </a:solidFill>
                <a:latin typeface="Wingdings"/>
                <a:cs typeface="Wingdings"/>
              </a:rPr>
              <a:t></a:t>
            </a:r>
            <a:endParaRPr sz="3300">
              <a:latin typeface="Wingdings"/>
              <a:cs typeface="Wingdings"/>
            </a:endParaRPr>
          </a:p>
          <a:p>
            <a:pPr marL="15114">
              <a:spcBef>
                <a:spcPts val="1001"/>
              </a:spcBef>
            </a:pPr>
            <a:r>
              <a:rPr sz="3300" spc="-5" dirty="0">
                <a:solidFill>
                  <a:srgbClr val="AC1317"/>
                </a:solidFill>
                <a:latin typeface="Wingdings"/>
                <a:cs typeface="Wingdings"/>
              </a:rPr>
              <a:t></a:t>
            </a:r>
            <a:endParaRPr sz="3300">
              <a:latin typeface="Wingdings"/>
              <a:cs typeface="Wingdings"/>
            </a:endParaRPr>
          </a:p>
          <a:p>
            <a:pPr marL="15114">
              <a:spcBef>
                <a:spcPts val="1001"/>
              </a:spcBef>
            </a:pPr>
            <a:r>
              <a:rPr sz="3300" spc="-5" dirty="0">
                <a:solidFill>
                  <a:srgbClr val="AC1317"/>
                </a:solidFill>
                <a:latin typeface="Wingdings"/>
                <a:cs typeface="Wingdings"/>
              </a:rPr>
              <a:t></a:t>
            </a:r>
            <a:endParaRPr sz="3300">
              <a:latin typeface="Wingdings"/>
              <a:cs typeface="Wingdings"/>
            </a:endParaRPr>
          </a:p>
          <a:p>
            <a:pPr marL="15114">
              <a:spcBef>
                <a:spcPts val="1007"/>
              </a:spcBef>
            </a:pPr>
            <a:r>
              <a:rPr sz="3300" spc="-5" dirty="0">
                <a:solidFill>
                  <a:srgbClr val="AC1317"/>
                </a:solidFill>
                <a:latin typeface="Wingdings"/>
                <a:cs typeface="Wingdings"/>
              </a:rPr>
              <a:t></a:t>
            </a:r>
            <a:endParaRPr sz="3300">
              <a:latin typeface="Wingdings"/>
              <a:cs typeface="Wingdings"/>
            </a:endParaRPr>
          </a:p>
          <a:p>
            <a:pPr marL="15114">
              <a:spcBef>
                <a:spcPts val="982"/>
              </a:spcBef>
            </a:pPr>
            <a:r>
              <a:rPr sz="3300" spc="-5" dirty="0">
                <a:solidFill>
                  <a:srgbClr val="AC1317"/>
                </a:solidFill>
                <a:latin typeface="Wingdings"/>
                <a:cs typeface="Wingdings"/>
              </a:rPr>
              <a:t></a:t>
            </a:r>
            <a:endParaRPr sz="3300">
              <a:latin typeface="Wingdings"/>
              <a:cs typeface="Wingding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24592" y="4923790"/>
            <a:ext cx="1176865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15114">
              <a:spcBef>
                <a:spcPts val="144"/>
              </a:spcBef>
            </a:pPr>
            <a:r>
              <a:rPr dirty="0">
                <a:latin typeface="Courier New"/>
                <a:cs typeface="Courier New"/>
              </a:rPr>
              <a:t>submit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3627" y="5654141"/>
            <a:ext cx="9589345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HTML5 đã giới thiệu nhiều phần tử giao diện người </a:t>
            </a:r>
            <a:r>
              <a:rPr spc="5" dirty="0">
                <a:latin typeface="Calibri"/>
                <a:cs typeface="Calibri"/>
              </a:rPr>
              <a:t>dùng dữ </a:t>
            </a:r>
            <a:r>
              <a:rPr dirty="0">
                <a:latin typeface="Calibri"/>
                <a:cs typeface="Calibri"/>
              </a:rPr>
              <a:t>liệu </a:t>
            </a:r>
            <a:r>
              <a:rPr spc="5" dirty="0">
                <a:latin typeface="Calibri"/>
                <a:cs typeface="Calibri"/>
              </a:rPr>
              <a:t>cụ</a:t>
            </a:r>
            <a:r>
              <a:rPr spc="-2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thể.</a:t>
            </a:r>
            <a:endParaRPr>
              <a:latin typeface="Calibri"/>
              <a:cs typeface="Calibri"/>
            </a:endParaRPr>
          </a:p>
        </p:txBody>
      </p:sp>
      <p:sp>
        <p:nvSpPr>
          <p:cNvPr id="14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10</a:t>
            </a:r>
            <a:r>
              <a:rPr lang="vi-VN" smtClean="0"/>
              <a:t> -</a:t>
            </a:r>
            <a:r>
              <a:rPr lang="en-US" smtClean="0"/>
              <a:t> HTML Forms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39444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7" y="60931"/>
            <a:ext cx="3750733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Địa chỉ</a:t>
            </a:r>
            <a:r>
              <a:rPr spc="-100" dirty="0"/>
              <a:t> </a:t>
            </a:r>
            <a:r>
              <a:rPr spc="-5" dirty="0"/>
              <a:t>E-mail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3" y="711175"/>
            <a:ext cx="10368039" cy="2364478"/>
          </a:xfrm>
          <a:prstGeom prst="rect">
            <a:avLst/>
          </a:prstGeom>
        </p:spPr>
        <p:txBody>
          <a:bodyPr vert="horz" wrap="square" lIns="0" tIns="140574" rIns="0" bIns="0" rtlCol="0">
            <a:spAutoFit/>
          </a:bodyPr>
          <a:lstStyle/>
          <a:p>
            <a:pPr marL="341610" indent="-326493">
              <a:spcBef>
                <a:spcPts val="110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23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dụ</a:t>
            </a:r>
            <a:endParaRPr dirty="0">
              <a:latin typeface="Calibri"/>
              <a:cs typeface="Calibri"/>
            </a:endParaRPr>
          </a:p>
          <a:p>
            <a:pPr marL="432303">
              <a:spcBef>
                <a:spcPts val="827"/>
              </a:spcBef>
            </a:pPr>
            <a:r>
              <a:rPr sz="1900" spc="-5" dirty="0">
                <a:latin typeface="Courier New"/>
                <a:cs typeface="Courier New"/>
              </a:rPr>
              <a:t>&lt;form method=”get”</a:t>
            </a:r>
            <a:r>
              <a:rPr sz="1900" spc="-3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action=”test.html”&gt;</a:t>
            </a:r>
            <a:endParaRPr sz="1900" dirty="0">
              <a:latin typeface="Courier New"/>
              <a:cs typeface="Courier New"/>
            </a:endParaRPr>
          </a:p>
          <a:p>
            <a:pPr marL="867628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&lt;label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for=”emailid”&gt;Email:&lt;/label&gt;</a:t>
            </a:r>
            <a:endParaRPr sz="1900" dirty="0">
              <a:latin typeface="Courier New"/>
              <a:cs typeface="Courier New"/>
            </a:endParaRPr>
          </a:p>
          <a:p>
            <a:pPr marL="1884897" marR="6047" indent="-1018023">
              <a:lnSpc>
                <a:spcPct val="101899"/>
              </a:lnSpc>
              <a:spcBef>
                <a:spcPts val="19"/>
              </a:spcBef>
            </a:pPr>
            <a:r>
              <a:rPr sz="1900" spc="-5" dirty="0">
                <a:latin typeface="Courier New"/>
                <a:cs typeface="Courier New"/>
              </a:rPr>
              <a:t>&lt;input type=”email” value=”” </a:t>
            </a:r>
            <a:r>
              <a:rPr sz="1900" dirty="0">
                <a:latin typeface="Courier New"/>
                <a:cs typeface="Courier New"/>
              </a:rPr>
              <a:t>id=”emailid”  </a:t>
            </a:r>
            <a:r>
              <a:rPr sz="1900" spc="-5" dirty="0">
                <a:latin typeface="Courier New"/>
                <a:cs typeface="Courier New"/>
              </a:rPr>
              <a:t>name=”emailaddress” maxlength=”255”</a:t>
            </a:r>
            <a:r>
              <a:rPr sz="1900" spc="3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/&gt;</a:t>
            </a:r>
            <a:endParaRPr sz="1900" dirty="0">
              <a:latin typeface="Courier New"/>
              <a:cs typeface="Courier New"/>
            </a:endParaRPr>
          </a:p>
          <a:p>
            <a:pPr marL="867628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&lt;input type=”submit”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value=”submit”/&gt;</a:t>
            </a:r>
            <a:endParaRPr sz="1900" dirty="0">
              <a:latin typeface="Courier New"/>
              <a:cs typeface="Courier New"/>
            </a:endParaRPr>
          </a:p>
          <a:p>
            <a:pPr marL="432303">
              <a:spcBef>
                <a:spcPts val="613"/>
              </a:spcBef>
            </a:pPr>
            <a:r>
              <a:rPr sz="1900" spc="-5" dirty="0">
                <a:latin typeface="Courier New"/>
                <a:cs typeface="Courier New"/>
              </a:rPr>
              <a:t>&lt;/form&gt;</a:t>
            </a:r>
            <a:endParaRPr sz="1900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41601" y="2760953"/>
            <a:ext cx="6732016" cy="35814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10</a:t>
            </a:r>
            <a:r>
              <a:rPr lang="vi-VN" smtClean="0"/>
              <a:t> -</a:t>
            </a:r>
            <a:r>
              <a:rPr lang="en-US" smtClean="0"/>
              <a:t> HTML Forms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57991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5" y="95221"/>
            <a:ext cx="1122680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URL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5" y="818768"/>
            <a:ext cx="9459807" cy="1790596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dụ</a:t>
            </a:r>
            <a:endParaRPr>
              <a:latin typeface="Calibri"/>
              <a:cs typeface="Calibri"/>
            </a:endParaRPr>
          </a:p>
          <a:p>
            <a:pPr marL="432303">
              <a:spcBef>
                <a:spcPts val="1921"/>
              </a:spcBef>
            </a:pPr>
            <a:r>
              <a:rPr sz="1900" spc="-5" dirty="0">
                <a:latin typeface="Courier New"/>
                <a:cs typeface="Courier New"/>
              </a:rPr>
              <a:t>&lt;label for=”url”&gt;Enter your Web page</a:t>
            </a:r>
            <a:r>
              <a:rPr sz="1900" spc="6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address:&lt;/label&gt;</a:t>
            </a:r>
            <a:endParaRPr sz="1900">
              <a:latin typeface="Courier New"/>
              <a:cs typeface="Courier New"/>
            </a:endParaRPr>
          </a:p>
          <a:p>
            <a:pPr marL="1594680" marR="6047" indent="-1018023">
              <a:lnSpc>
                <a:spcPts val="2344"/>
              </a:lnSpc>
              <a:spcBef>
                <a:spcPts val="71"/>
              </a:spcBef>
            </a:pPr>
            <a:r>
              <a:rPr sz="1900" spc="-5" dirty="0">
                <a:latin typeface="Courier New"/>
                <a:cs typeface="Courier New"/>
              </a:rPr>
              <a:t>&lt;input type=”url” value=”” id=”urlname” name=”urltext”  maxlength=”255”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11" dirty="0">
                <a:latin typeface="Courier New"/>
                <a:cs typeface="Courier New"/>
              </a:rPr>
              <a:t>/&gt;</a:t>
            </a:r>
            <a:endParaRPr sz="1900">
              <a:latin typeface="Courier New"/>
              <a:cs typeface="Courier New"/>
            </a:endParaRPr>
          </a:p>
          <a:p>
            <a:pPr marL="432303">
              <a:spcBef>
                <a:spcPts val="513"/>
              </a:spcBef>
            </a:pPr>
            <a:r>
              <a:rPr sz="1900" spc="-5" dirty="0">
                <a:latin typeface="Courier New"/>
                <a:cs typeface="Courier New"/>
              </a:rPr>
              <a:t>&lt;input type=”submit”</a:t>
            </a:r>
            <a:r>
              <a:rPr sz="1900" spc="5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value=”submit”/&gt;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39999" y="2743201"/>
            <a:ext cx="6502401" cy="30114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9930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8" y="38071"/>
            <a:ext cx="5314525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4" dirty="0"/>
              <a:t>Telephone </a:t>
            </a:r>
            <a:r>
              <a:rPr spc="-5" dirty="0"/>
              <a:t>Number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01225" y="1080591"/>
            <a:ext cx="9616775" cy="1429720"/>
          </a:xfrm>
          <a:prstGeom prst="rect">
            <a:avLst/>
          </a:prstGeom>
        </p:spPr>
        <p:txBody>
          <a:bodyPr vert="horz" wrap="square" lIns="0" tIns="18893" rIns="0" bIns="0" rtlCol="0">
            <a:spAutoFit/>
          </a:bodyPr>
          <a:lstStyle/>
          <a:p>
            <a:pPr marL="341610" indent="-326493">
              <a:spcBef>
                <a:spcPts val="14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</a:t>
            </a:r>
          </a:p>
          <a:p>
            <a:pPr>
              <a:spcBef>
                <a:spcPts val="2029"/>
              </a:spcBef>
            </a:pPr>
            <a:r>
              <a:rPr sz="1900" spc="-5" dirty="0">
                <a:latin typeface="Courier New"/>
                <a:cs typeface="Courier New"/>
              </a:rPr>
              <a:t>&lt;label for=”telno”&gt;Telephone</a:t>
            </a:r>
            <a:r>
              <a:rPr sz="1900" spc="11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Number:&lt;/label&gt;</a:t>
            </a:r>
            <a:endParaRPr sz="1900" dirty="0">
              <a:latin typeface="Courier New"/>
              <a:cs typeface="Courier New"/>
            </a:endParaRPr>
          </a:p>
          <a:p>
            <a:pPr>
              <a:spcBef>
                <a:spcPts val="49"/>
              </a:spcBef>
            </a:pPr>
            <a:r>
              <a:rPr sz="1900" spc="-5" dirty="0">
                <a:latin typeface="Courier New"/>
                <a:cs typeface="Courier New"/>
              </a:rPr>
              <a:t>&lt;input type=”tel” value=”” </a:t>
            </a:r>
            <a:r>
              <a:rPr sz="1900" dirty="0">
                <a:latin typeface="Courier New"/>
                <a:cs typeface="Courier New"/>
              </a:rPr>
              <a:t>id=”telno”</a:t>
            </a:r>
            <a:r>
              <a:rPr sz="1900" spc="49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name=”</a:t>
            </a:r>
            <a:r>
              <a:rPr sz="1900" spc="-5" dirty="0" err="1">
                <a:latin typeface="Courier New"/>
                <a:cs typeface="Courier New"/>
              </a:rPr>
              <a:t>telephone_no</a:t>
            </a:r>
            <a:r>
              <a:rPr sz="1900" spc="-5" dirty="0">
                <a:latin typeface="Courier New"/>
                <a:cs typeface="Courier New"/>
              </a:rPr>
              <a:t>”</a:t>
            </a:r>
            <a:r>
              <a:rPr lang="vi-VN" sz="1900" dirty="0">
                <a:latin typeface="Courier New"/>
                <a:cs typeface="Courier New"/>
              </a:rPr>
              <a:t> </a:t>
            </a:r>
            <a:r>
              <a:rPr sz="1900" spc="-5" dirty="0" err="1">
                <a:latin typeface="Courier New"/>
                <a:cs typeface="Courier New"/>
              </a:rPr>
              <a:t>maxlength</a:t>
            </a:r>
            <a:r>
              <a:rPr sz="1900" spc="-5" dirty="0">
                <a:latin typeface="Courier New"/>
                <a:cs typeface="Courier New"/>
              </a:rPr>
              <a:t>=”10”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/&gt;</a:t>
            </a:r>
            <a:endParaRPr sz="1900" dirty="0">
              <a:latin typeface="Courier New"/>
              <a:cs typeface="Courier New"/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10</a:t>
            </a:r>
            <a:r>
              <a:rPr lang="vi-VN" smtClean="0"/>
              <a:t> -</a:t>
            </a:r>
            <a:r>
              <a:rPr lang="en-US" smtClean="0"/>
              <a:t> HTML Forms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66862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7" y="38071"/>
            <a:ext cx="229869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Number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3" y="1027131"/>
            <a:ext cx="11306261" cy="1632725"/>
          </a:xfrm>
          <a:prstGeom prst="rect">
            <a:avLst/>
          </a:prstGeom>
        </p:spPr>
        <p:txBody>
          <a:bodyPr vert="horz" wrap="square" lIns="0" tIns="64995" rIns="0" bIns="0" rtlCol="0">
            <a:spAutoFit/>
          </a:bodyPr>
          <a:lstStyle/>
          <a:p>
            <a:pPr marL="341610" indent="-326493">
              <a:spcBef>
                <a:spcPts val="51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dụ</a:t>
            </a:r>
            <a:endParaRPr dirty="0">
              <a:latin typeface="Calibri"/>
              <a:cs typeface="Calibri"/>
            </a:endParaRPr>
          </a:p>
          <a:p>
            <a:pPr marL="432303">
              <a:spcBef>
                <a:spcPts val="315"/>
              </a:spcBef>
            </a:pPr>
            <a:r>
              <a:rPr sz="1900" spc="-5" dirty="0">
                <a:latin typeface="Courier New"/>
                <a:cs typeface="Courier New"/>
              </a:rPr>
              <a:t>&lt;label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for=”stud_age”&gt;Age:&lt;/label&gt;</a:t>
            </a:r>
            <a:endParaRPr sz="1900" dirty="0">
              <a:latin typeface="Courier New"/>
              <a:cs typeface="Courier New"/>
            </a:endParaRPr>
          </a:p>
          <a:p>
            <a:pPr marL="1449572" marR="6047" indent="-1018023">
              <a:lnSpc>
                <a:spcPts val="2344"/>
              </a:lnSpc>
              <a:spcBef>
                <a:spcPts val="71"/>
              </a:spcBef>
            </a:pPr>
            <a:r>
              <a:rPr sz="1900" spc="-5" dirty="0">
                <a:latin typeface="Courier New"/>
                <a:cs typeface="Courier New"/>
              </a:rPr>
              <a:t>&lt;input type=”number” value=”15” </a:t>
            </a:r>
            <a:r>
              <a:rPr sz="1900" dirty="0">
                <a:latin typeface="Courier New"/>
                <a:cs typeface="Courier New"/>
              </a:rPr>
              <a:t>id=”stud_age”  </a:t>
            </a:r>
            <a:r>
              <a:rPr sz="1900" spc="-5" dirty="0">
                <a:latin typeface="Courier New"/>
                <a:cs typeface="Courier New"/>
              </a:rPr>
              <a:t>name=”studentage” min=”15” max=”45” step=”1”</a:t>
            </a:r>
            <a:r>
              <a:rPr sz="1900" spc="49" dirty="0">
                <a:latin typeface="Courier New"/>
                <a:cs typeface="Courier New"/>
              </a:rPr>
              <a:t> </a:t>
            </a:r>
            <a:r>
              <a:rPr sz="1900" spc="-11" dirty="0">
                <a:latin typeface="Courier New"/>
                <a:cs typeface="Courier New"/>
              </a:rPr>
              <a:t>/&gt;</a:t>
            </a:r>
            <a:endParaRPr sz="1900" dirty="0">
              <a:latin typeface="Courier New"/>
              <a:cs typeface="Courier New"/>
            </a:endParaRPr>
          </a:p>
          <a:p>
            <a:pPr marL="432303">
              <a:spcBef>
                <a:spcPts val="513"/>
              </a:spcBef>
            </a:pPr>
            <a:r>
              <a:rPr sz="1900" spc="-5" dirty="0">
                <a:latin typeface="Courier New"/>
                <a:cs typeface="Courier New"/>
              </a:rPr>
              <a:t>&lt;input type=”submit”</a:t>
            </a:r>
            <a:r>
              <a:rPr sz="1900" spc="5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value=”submit”/&gt;</a:t>
            </a:r>
            <a:endParaRPr sz="1900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41601" y="2819402"/>
            <a:ext cx="4876799" cy="243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10</a:t>
            </a:r>
            <a:r>
              <a:rPr lang="vi-VN" smtClean="0"/>
              <a:t> -</a:t>
            </a:r>
            <a:r>
              <a:rPr lang="en-US" smtClean="0"/>
              <a:t> HTML Forms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54685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8" y="26641"/>
            <a:ext cx="1733128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Ran</a:t>
            </a:r>
            <a:r>
              <a:rPr spc="-41" dirty="0"/>
              <a:t>g</a:t>
            </a:r>
            <a:r>
              <a:rPr spc="-5" dirty="0"/>
              <a:t>e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8" y="947673"/>
            <a:ext cx="11306258" cy="1570023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23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dụ</a:t>
            </a:r>
            <a:endParaRPr dirty="0">
              <a:latin typeface="Calibri"/>
              <a:cs typeface="Calibri"/>
            </a:endParaRPr>
          </a:p>
          <a:p>
            <a:pPr marL="432303">
              <a:spcBef>
                <a:spcPts val="2504"/>
              </a:spcBef>
            </a:pPr>
            <a:r>
              <a:rPr sz="1900" spc="-5" dirty="0">
                <a:latin typeface="Courier New"/>
                <a:cs typeface="Courier New"/>
              </a:rPr>
              <a:t>&lt;label&gt;Survey for packages offered[scale:</a:t>
            </a:r>
            <a:r>
              <a:rPr sz="1900" spc="30" dirty="0">
                <a:latin typeface="Courier New"/>
                <a:cs typeface="Courier New"/>
              </a:rPr>
              <a:t> </a:t>
            </a:r>
            <a:r>
              <a:rPr sz="1900" dirty="0">
                <a:latin typeface="Courier New"/>
                <a:cs typeface="Courier New"/>
              </a:rPr>
              <a:t>1-10]:&lt;/label&gt;</a:t>
            </a:r>
          </a:p>
          <a:p>
            <a:pPr marL="432303">
              <a:spcBef>
                <a:spcPts val="49"/>
              </a:spcBef>
            </a:pPr>
            <a:r>
              <a:rPr sz="1900" spc="-5" dirty="0">
                <a:latin typeface="Courier New"/>
                <a:cs typeface="Courier New"/>
              </a:rPr>
              <a:t>&lt;input type=”range” name=”rating” min=”1” max=”10”</a:t>
            </a:r>
            <a:r>
              <a:rPr sz="1900" spc="35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/&gt;</a:t>
            </a:r>
            <a:endParaRPr sz="1900" dirty="0">
              <a:latin typeface="Courier New"/>
              <a:cs typeface="Courier New"/>
            </a:endParaRPr>
          </a:p>
          <a:p>
            <a:pPr marL="432303">
              <a:spcBef>
                <a:spcPts val="613"/>
              </a:spcBef>
            </a:pPr>
            <a:r>
              <a:rPr sz="1900" spc="-5" dirty="0">
                <a:latin typeface="Courier New"/>
                <a:cs typeface="Courier New"/>
              </a:rPr>
              <a:t>&lt;input type=”submit”</a:t>
            </a:r>
            <a:r>
              <a:rPr sz="1900" spc="5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value=”submit”/&gt;</a:t>
            </a:r>
            <a:endParaRPr sz="1900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38403" y="2535935"/>
            <a:ext cx="6197599" cy="31028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10</a:t>
            </a:r>
            <a:r>
              <a:rPr lang="vi-VN" smtClean="0"/>
              <a:t> -</a:t>
            </a:r>
            <a:r>
              <a:rPr lang="en-US" smtClean="0"/>
              <a:t> HTML Forms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17706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8" y="95221"/>
            <a:ext cx="5074072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30" dirty="0"/>
              <a:t>Date </a:t>
            </a:r>
            <a:r>
              <a:rPr spc="-5" dirty="0"/>
              <a:t>and </a:t>
            </a:r>
            <a:r>
              <a:rPr spc="-11" dirty="0"/>
              <a:t>Time</a:t>
            </a:r>
            <a:r>
              <a:rPr spc="-71" dirty="0"/>
              <a:t> </a:t>
            </a:r>
            <a:r>
              <a:rPr dirty="0"/>
              <a:t>1-6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19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470409" y="915162"/>
            <a:ext cx="11175999" cy="524510"/>
          </a:xfrm>
          <a:custGeom>
            <a:avLst/>
            <a:gdLst/>
            <a:ahLst/>
            <a:cxnLst/>
            <a:rect l="l" t="t" r="r" b="b"/>
            <a:pathLst>
              <a:path w="8382000" h="524510">
                <a:moveTo>
                  <a:pt x="8294624" y="0"/>
                </a:moveTo>
                <a:lnTo>
                  <a:pt x="87375" y="0"/>
                </a:lnTo>
                <a:lnTo>
                  <a:pt x="53363" y="6865"/>
                </a:lnTo>
                <a:lnTo>
                  <a:pt x="25590" y="25590"/>
                </a:lnTo>
                <a:lnTo>
                  <a:pt x="6865" y="53363"/>
                </a:lnTo>
                <a:lnTo>
                  <a:pt x="0" y="87375"/>
                </a:lnTo>
                <a:lnTo>
                  <a:pt x="0" y="436879"/>
                </a:lnTo>
                <a:lnTo>
                  <a:pt x="6865" y="470892"/>
                </a:lnTo>
                <a:lnTo>
                  <a:pt x="25590" y="498665"/>
                </a:lnTo>
                <a:lnTo>
                  <a:pt x="53363" y="517390"/>
                </a:lnTo>
                <a:lnTo>
                  <a:pt x="87375" y="524255"/>
                </a:lnTo>
                <a:lnTo>
                  <a:pt x="8294624" y="524255"/>
                </a:lnTo>
                <a:lnTo>
                  <a:pt x="8328636" y="517390"/>
                </a:lnTo>
                <a:lnTo>
                  <a:pt x="8356409" y="498665"/>
                </a:lnTo>
                <a:lnTo>
                  <a:pt x="8375134" y="470892"/>
                </a:lnTo>
                <a:lnTo>
                  <a:pt x="8382000" y="436879"/>
                </a:lnTo>
                <a:lnTo>
                  <a:pt x="8382000" y="87375"/>
                </a:lnTo>
                <a:lnTo>
                  <a:pt x="8375134" y="53363"/>
                </a:lnTo>
                <a:lnTo>
                  <a:pt x="8356409" y="25590"/>
                </a:lnTo>
                <a:lnTo>
                  <a:pt x="8328636" y="6865"/>
                </a:lnTo>
                <a:lnTo>
                  <a:pt x="82946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0409" y="915162"/>
            <a:ext cx="11175999" cy="524510"/>
          </a:xfrm>
          <a:custGeom>
            <a:avLst/>
            <a:gdLst/>
            <a:ahLst/>
            <a:cxnLst/>
            <a:rect l="l" t="t" r="r" b="b"/>
            <a:pathLst>
              <a:path w="8382000" h="524510">
                <a:moveTo>
                  <a:pt x="0" y="87375"/>
                </a:moveTo>
                <a:lnTo>
                  <a:pt x="6865" y="53363"/>
                </a:lnTo>
                <a:lnTo>
                  <a:pt x="25590" y="25590"/>
                </a:lnTo>
                <a:lnTo>
                  <a:pt x="53363" y="6865"/>
                </a:lnTo>
                <a:lnTo>
                  <a:pt x="87375" y="0"/>
                </a:lnTo>
                <a:lnTo>
                  <a:pt x="8294624" y="0"/>
                </a:lnTo>
                <a:lnTo>
                  <a:pt x="8328636" y="6865"/>
                </a:lnTo>
                <a:lnTo>
                  <a:pt x="8356409" y="25590"/>
                </a:lnTo>
                <a:lnTo>
                  <a:pt x="8375134" y="53363"/>
                </a:lnTo>
                <a:lnTo>
                  <a:pt x="8382000" y="87375"/>
                </a:lnTo>
                <a:lnTo>
                  <a:pt x="8382000" y="436879"/>
                </a:lnTo>
                <a:lnTo>
                  <a:pt x="8375134" y="470892"/>
                </a:lnTo>
                <a:lnTo>
                  <a:pt x="8356409" y="498665"/>
                </a:lnTo>
                <a:lnTo>
                  <a:pt x="8328636" y="517390"/>
                </a:lnTo>
                <a:lnTo>
                  <a:pt x="8294624" y="524255"/>
                </a:lnTo>
                <a:lnTo>
                  <a:pt x="87375" y="524255"/>
                </a:lnTo>
                <a:lnTo>
                  <a:pt x="53363" y="517390"/>
                </a:lnTo>
                <a:lnTo>
                  <a:pt x="25590" y="498665"/>
                </a:lnTo>
                <a:lnTo>
                  <a:pt x="6865" y="470892"/>
                </a:lnTo>
                <a:lnTo>
                  <a:pt x="0" y="436879"/>
                </a:lnTo>
                <a:lnTo>
                  <a:pt x="0" y="8737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8002" y="940308"/>
            <a:ext cx="11098953" cy="472440"/>
          </a:xfrm>
          <a:custGeom>
            <a:avLst/>
            <a:gdLst/>
            <a:ahLst/>
            <a:cxnLst/>
            <a:rect l="l" t="t" r="r" b="b"/>
            <a:pathLst>
              <a:path w="8324215" h="472440">
                <a:moveTo>
                  <a:pt x="0" y="472439"/>
                </a:moveTo>
                <a:lnTo>
                  <a:pt x="8324088" y="472439"/>
                </a:lnTo>
                <a:lnTo>
                  <a:pt x="8324088" y="0"/>
                </a:lnTo>
                <a:lnTo>
                  <a:pt x="0" y="0"/>
                </a:lnTo>
                <a:lnTo>
                  <a:pt x="0" y="47243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82509" y="981203"/>
            <a:ext cx="11377378" cy="1913981"/>
          </a:xfrm>
          <a:prstGeom prst="rect">
            <a:avLst/>
          </a:prstGeom>
        </p:spPr>
        <p:txBody>
          <a:bodyPr vert="horz" wrap="square" lIns="0" tIns="15871" rIns="0" bIns="0" rtlCol="0">
            <a:spAutoFit/>
          </a:bodyPr>
          <a:lstStyle/>
          <a:p>
            <a:pPr marL="337831" indent="-322714">
              <a:spcBef>
                <a:spcPts val="125"/>
              </a:spcBef>
              <a:buFont typeface="Wingdings"/>
              <a:buChar char=""/>
              <a:tabLst>
                <a:tab pos="338585" algn="l"/>
              </a:tabLst>
            </a:pPr>
            <a:r>
              <a:rPr sz="2400" b="1" spc="-19" dirty="0">
                <a:solidFill>
                  <a:srgbClr val="FFFFFF"/>
                </a:solidFill>
                <a:latin typeface="Calibri"/>
                <a:cs typeface="Calibri"/>
              </a:rPr>
              <a:t>Date</a:t>
            </a:r>
            <a:endParaRPr sz="2400" dirty="0">
              <a:latin typeface="Calibri"/>
              <a:cs typeface="Calibri"/>
            </a:endParaRPr>
          </a:p>
          <a:p>
            <a:pPr>
              <a:spcBef>
                <a:spcPts val="30"/>
              </a:spcBef>
            </a:pPr>
            <a:endParaRPr dirty="0">
              <a:latin typeface="Times New Roman"/>
              <a:cs typeface="Times New Roman"/>
            </a:endParaRPr>
          </a:p>
          <a:p>
            <a:pPr marL="495784">
              <a:spcBef>
                <a:spcPts val="5"/>
              </a:spcBef>
            </a:pPr>
            <a:r>
              <a:rPr sz="1900" spc="-5" dirty="0">
                <a:latin typeface="Courier New"/>
                <a:cs typeface="Courier New"/>
              </a:rPr>
              <a:t>&lt;label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for=”stdate”&gt;Date:&lt;/label&gt;</a:t>
            </a:r>
            <a:endParaRPr sz="1900" dirty="0">
              <a:latin typeface="Courier New"/>
              <a:cs typeface="Courier New"/>
            </a:endParaRPr>
          </a:p>
          <a:p>
            <a:pPr marL="931112" marR="1749614" indent="-435325">
              <a:lnSpc>
                <a:spcPts val="2344"/>
              </a:lnSpc>
              <a:spcBef>
                <a:spcPts val="71"/>
              </a:spcBef>
            </a:pPr>
            <a:r>
              <a:rPr sz="1900" spc="-5" dirty="0">
                <a:latin typeface="Courier New"/>
                <a:cs typeface="Courier New"/>
              </a:rPr>
              <a:t>&lt;input type=”date” id=”stdate” name=”startdate”  min=”2000-01-01”/&gt;</a:t>
            </a:r>
            <a:endParaRPr sz="1900" dirty="0">
              <a:latin typeface="Courier New"/>
              <a:cs typeface="Courier New"/>
            </a:endParaRPr>
          </a:p>
          <a:p>
            <a:pPr marL="495784">
              <a:spcBef>
                <a:spcPts val="513"/>
              </a:spcBef>
            </a:pPr>
            <a:r>
              <a:rPr sz="1900" spc="-5" dirty="0">
                <a:latin typeface="Courier New"/>
                <a:cs typeface="Courier New"/>
              </a:rPr>
              <a:t>&lt;input type=”submit” value=”Submit”</a:t>
            </a:r>
            <a:r>
              <a:rPr sz="1900" spc="79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id=”btnSubmit”&gt;&lt;/input&gt;</a:t>
            </a:r>
            <a:endParaRPr sz="1900" dirty="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52802" y="2895184"/>
            <a:ext cx="4561839" cy="34294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10</a:t>
            </a:r>
            <a:r>
              <a:rPr lang="vi-VN" smtClean="0"/>
              <a:t> -</a:t>
            </a:r>
            <a:r>
              <a:rPr lang="en-US" smtClean="0"/>
              <a:t> HTML Forms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9161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8" y="95221"/>
            <a:ext cx="2483275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Mục</a:t>
            </a:r>
            <a:r>
              <a:rPr spc="-84" dirty="0"/>
              <a:t> </a:t>
            </a:r>
            <a:r>
              <a:rPr spc="-5" dirty="0"/>
              <a:t>tiêu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52029" y="986600"/>
            <a:ext cx="7498927" cy="2134091"/>
          </a:xfrm>
          <a:prstGeom prst="rect">
            <a:avLst/>
          </a:prstGeom>
        </p:spPr>
        <p:txBody>
          <a:bodyPr vert="horz" wrap="square" lIns="0" tIns="40812" rIns="0" bIns="0" rtlCol="0">
            <a:spAutoFit/>
          </a:bodyPr>
          <a:lstStyle/>
          <a:p>
            <a:pPr marL="341610" indent="-326493">
              <a:spcBef>
                <a:spcPts val="320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19" dirty="0">
                <a:latin typeface="Calibri"/>
                <a:cs typeface="Calibri"/>
              </a:rPr>
              <a:t>Mô </a:t>
            </a:r>
            <a:r>
              <a:rPr sz="2400" dirty="0">
                <a:latin typeface="Calibri"/>
                <a:cs typeface="Calibri"/>
              </a:rPr>
              <a:t>tả </a:t>
            </a:r>
            <a:r>
              <a:rPr sz="2400" spc="11" dirty="0">
                <a:latin typeface="Calibri"/>
                <a:cs typeface="Calibri"/>
              </a:rPr>
              <a:t>HTML5</a:t>
            </a:r>
            <a:r>
              <a:rPr sz="2400" spc="-19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forms</a:t>
            </a:r>
            <a:endParaRPr sz="2400">
              <a:latin typeface="Calibri"/>
              <a:cs typeface="Calibri"/>
            </a:endParaRPr>
          </a:p>
          <a:p>
            <a:pPr marL="341610" indent="-326493">
              <a:spcBef>
                <a:spcPts val="157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5" dirty="0">
                <a:latin typeface="Calibri"/>
                <a:cs typeface="Calibri"/>
              </a:rPr>
              <a:t>Giải thích </a:t>
            </a:r>
            <a:r>
              <a:rPr sz="2400" dirty="0">
                <a:latin typeface="Calibri"/>
                <a:cs typeface="Calibri"/>
              </a:rPr>
              <a:t>về </a:t>
            </a:r>
            <a:r>
              <a:rPr sz="2400" spc="5" dirty="0">
                <a:latin typeface="Calibri"/>
                <a:cs typeface="Calibri"/>
              </a:rPr>
              <a:t>các </a:t>
            </a:r>
            <a:r>
              <a:rPr sz="2400" dirty="0">
                <a:latin typeface="Calibri"/>
                <a:cs typeface="Calibri"/>
              </a:rPr>
              <a:t>control </a:t>
            </a:r>
            <a:r>
              <a:rPr sz="2400" spc="11" dirty="0">
                <a:latin typeface="Calibri"/>
                <a:cs typeface="Calibri"/>
              </a:rPr>
              <a:t>input mới </a:t>
            </a:r>
            <a:r>
              <a:rPr sz="2400" dirty="0">
                <a:latin typeface="Calibri"/>
                <a:cs typeface="Calibri"/>
              </a:rPr>
              <a:t>trong</a:t>
            </a:r>
            <a:r>
              <a:rPr sz="2400" spc="564" dirty="0">
                <a:latin typeface="Calibri"/>
                <a:cs typeface="Calibri"/>
              </a:rPr>
              <a:t> </a:t>
            </a:r>
            <a:r>
              <a:rPr sz="2400" spc="11" dirty="0">
                <a:latin typeface="Calibri"/>
                <a:cs typeface="Calibri"/>
              </a:rPr>
              <a:t>HTML5</a:t>
            </a:r>
            <a:endParaRPr sz="2400">
              <a:latin typeface="Calibri"/>
              <a:cs typeface="Calibri"/>
            </a:endParaRPr>
          </a:p>
          <a:p>
            <a:pPr marL="341610" indent="-326493">
              <a:spcBef>
                <a:spcPts val="1576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5" dirty="0">
                <a:latin typeface="Calibri"/>
                <a:cs typeface="Calibri"/>
              </a:rPr>
              <a:t>Giải thích </a:t>
            </a:r>
            <a:r>
              <a:rPr sz="2400" spc="11" dirty="0">
                <a:latin typeface="Calibri"/>
                <a:cs typeface="Calibri"/>
              </a:rPr>
              <a:t>một </a:t>
            </a:r>
            <a:r>
              <a:rPr sz="2400" spc="5" dirty="0">
                <a:latin typeface="Calibri"/>
                <a:cs typeface="Calibri"/>
              </a:rPr>
              <a:t>số </a:t>
            </a:r>
            <a:r>
              <a:rPr sz="2400" spc="11" dirty="0">
                <a:latin typeface="Calibri"/>
                <a:cs typeface="Calibri"/>
              </a:rPr>
              <a:t>thuộc tính mới </a:t>
            </a:r>
            <a:r>
              <a:rPr sz="2400" dirty="0">
                <a:latin typeface="Calibri"/>
                <a:cs typeface="Calibri"/>
              </a:rPr>
              <a:t>trong</a:t>
            </a:r>
            <a:r>
              <a:rPr sz="2400" spc="505" dirty="0">
                <a:latin typeface="Calibri"/>
                <a:cs typeface="Calibri"/>
              </a:rPr>
              <a:t> </a:t>
            </a:r>
            <a:r>
              <a:rPr sz="2400" spc="11" dirty="0">
                <a:latin typeface="Calibri"/>
                <a:cs typeface="Calibri"/>
              </a:rPr>
              <a:t>HTML5</a:t>
            </a:r>
            <a:endParaRPr sz="2400">
              <a:latin typeface="Calibri"/>
              <a:cs typeface="Calibri"/>
            </a:endParaRPr>
          </a:p>
          <a:p>
            <a:pPr marL="341610" indent="-326493">
              <a:spcBef>
                <a:spcPts val="157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5" dirty="0">
                <a:latin typeface="Calibri"/>
                <a:cs typeface="Calibri"/>
              </a:rPr>
              <a:t>Giải thích các </a:t>
            </a:r>
            <a:r>
              <a:rPr sz="2400" spc="11" dirty="0">
                <a:latin typeface="Calibri"/>
                <a:cs typeface="Calibri"/>
              </a:rPr>
              <a:t>phần tử mới </a:t>
            </a:r>
            <a:r>
              <a:rPr sz="2400" dirty="0">
                <a:latin typeface="Calibri"/>
                <a:cs typeface="Calibri"/>
              </a:rPr>
              <a:t>trong</a:t>
            </a:r>
            <a:r>
              <a:rPr sz="2400" spc="513" dirty="0">
                <a:latin typeface="Calibri"/>
                <a:cs typeface="Calibri"/>
              </a:rPr>
              <a:t> </a:t>
            </a:r>
            <a:r>
              <a:rPr sz="2400" spc="11" dirty="0">
                <a:latin typeface="Calibri"/>
                <a:cs typeface="Calibri"/>
              </a:rPr>
              <a:t>HTML5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10</a:t>
            </a:r>
            <a:r>
              <a:rPr lang="vi-VN" smtClean="0"/>
              <a:t> -</a:t>
            </a:r>
            <a:r>
              <a:rPr lang="en-US" smtClean="0"/>
              <a:t> HTML Forms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77354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8" y="95221"/>
            <a:ext cx="5074072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30" dirty="0"/>
              <a:t>Date </a:t>
            </a:r>
            <a:r>
              <a:rPr spc="-5" dirty="0"/>
              <a:t>and </a:t>
            </a:r>
            <a:r>
              <a:rPr spc="-11" dirty="0"/>
              <a:t>Time</a:t>
            </a:r>
            <a:r>
              <a:rPr spc="-71" dirty="0"/>
              <a:t> </a:t>
            </a:r>
            <a:r>
              <a:rPr dirty="0"/>
              <a:t>2-6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20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09018" y="915162"/>
            <a:ext cx="11175999" cy="524510"/>
          </a:xfrm>
          <a:custGeom>
            <a:avLst/>
            <a:gdLst/>
            <a:ahLst/>
            <a:cxnLst/>
            <a:rect l="l" t="t" r="r" b="b"/>
            <a:pathLst>
              <a:path w="8382000" h="524510">
                <a:moveTo>
                  <a:pt x="8294624" y="0"/>
                </a:moveTo>
                <a:lnTo>
                  <a:pt x="87375" y="0"/>
                </a:lnTo>
                <a:lnTo>
                  <a:pt x="53363" y="6865"/>
                </a:lnTo>
                <a:lnTo>
                  <a:pt x="25590" y="25590"/>
                </a:lnTo>
                <a:lnTo>
                  <a:pt x="6865" y="53363"/>
                </a:lnTo>
                <a:lnTo>
                  <a:pt x="0" y="87375"/>
                </a:lnTo>
                <a:lnTo>
                  <a:pt x="0" y="436879"/>
                </a:lnTo>
                <a:lnTo>
                  <a:pt x="6865" y="470892"/>
                </a:lnTo>
                <a:lnTo>
                  <a:pt x="25590" y="498665"/>
                </a:lnTo>
                <a:lnTo>
                  <a:pt x="53363" y="517390"/>
                </a:lnTo>
                <a:lnTo>
                  <a:pt x="87375" y="524255"/>
                </a:lnTo>
                <a:lnTo>
                  <a:pt x="8294624" y="524255"/>
                </a:lnTo>
                <a:lnTo>
                  <a:pt x="8328636" y="517390"/>
                </a:lnTo>
                <a:lnTo>
                  <a:pt x="8356409" y="498665"/>
                </a:lnTo>
                <a:lnTo>
                  <a:pt x="8375134" y="470892"/>
                </a:lnTo>
                <a:lnTo>
                  <a:pt x="8382000" y="436879"/>
                </a:lnTo>
                <a:lnTo>
                  <a:pt x="8382000" y="87375"/>
                </a:lnTo>
                <a:lnTo>
                  <a:pt x="8375134" y="53363"/>
                </a:lnTo>
                <a:lnTo>
                  <a:pt x="8356409" y="25590"/>
                </a:lnTo>
                <a:lnTo>
                  <a:pt x="8328636" y="6865"/>
                </a:lnTo>
                <a:lnTo>
                  <a:pt x="82946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9018" y="915162"/>
            <a:ext cx="11175999" cy="524510"/>
          </a:xfrm>
          <a:custGeom>
            <a:avLst/>
            <a:gdLst/>
            <a:ahLst/>
            <a:cxnLst/>
            <a:rect l="l" t="t" r="r" b="b"/>
            <a:pathLst>
              <a:path w="8382000" h="524510">
                <a:moveTo>
                  <a:pt x="0" y="87375"/>
                </a:moveTo>
                <a:lnTo>
                  <a:pt x="6865" y="53363"/>
                </a:lnTo>
                <a:lnTo>
                  <a:pt x="25590" y="25590"/>
                </a:lnTo>
                <a:lnTo>
                  <a:pt x="53363" y="6865"/>
                </a:lnTo>
                <a:lnTo>
                  <a:pt x="87375" y="0"/>
                </a:lnTo>
                <a:lnTo>
                  <a:pt x="8294624" y="0"/>
                </a:lnTo>
                <a:lnTo>
                  <a:pt x="8328636" y="6865"/>
                </a:lnTo>
                <a:lnTo>
                  <a:pt x="8356409" y="25590"/>
                </a:lnTo>
                <a:lnTo>
                  <a:pt x="8375134" y="53363"/>
                </a:lnTo>
                <a:lnTo>
                  <a:pt x="8382000" y="87375"/>
                </a:lnTo>
                <a:lnTo>
                  <a:pt x="8382000" y="436879"/>
                </a:lnTo>
                <a:lnTo>
                  <a:pt x="8375134" y="470892"/>
                </a:lnTo>
                <a:lnTo>
                  <a:pt x="8356409" y="498665"/>
                </a:lnTo>
                <a:lnTo>
                  <a:pt x="8328636" y="517390"/>
                </a:lnTo>
                <a:lnTo>
                  <a:pt x="8294624" y="524255"/>
                </a:lnTo>
                <a:lnTo>
                  <a:pt x="87375" y="524255"/>
                </a:lnTo>
                <a:lnTo>
                  <a:pt x="53363" y="517390"/>
                </a:lnTo>
                <a:lnTo>
                  <a:pt x="25590" y="498665"/>
                </a:lnTo>
                <a:lnTo>
                  <a:pt x="6865" y="470892"/>
                </a:lnTo>
                <a:lnTo>
                  <a:pt x="0" y="436879"/>
                </a:lnTo>
                <a:lnTo>
                  <a:pt x="0" y="8737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6608" y="940308"/>
            <a:ext cx="11098953" cy="472440"/>
          </a:xfrm>
          <a:custGeom>
            <a:avLst/>
            <a:gdLst/>
            <a:ahLst/>
            <a:cxnLst/>
            <a:rect l="l" t="t" r="r" b="b"/>
            <a:pathLst>
              <a:path w="8324215" h="472440">
                <a:moveTo>
                  <a:pt x="0" y="472439"/>
                </a:moveTo>
                <a:lnTo>
                  <a:pt x="8324088" y="472439"/>
                </a:lnTo>
                <a:lnTo>
                  <a:pt x="8324088" y="0"/>
                </a:lnTo>
                <a:lnTo>
                  <a:pt x="0" y="0"/>
                </a:lnTo>
                <a:lnTo>
                  <a:pt x="0" y="47243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21520" y="981203"/>
            <a:ext cx="11063496" cy="1608770"/>
          </a:xfrm>
          <a:prstGeom prst="rect">
            <a:avLst/>
          </a:prstGeom>
        </p:spPr>
        <p:txBody>
          <a:bodyPr vert="horz" wrap="square" lIns="0" tIns="15871" rIns="0" bIns="0" rtlCol="0">
            <a:spAutoFit/>
          </a:bodyPr>
          <a:lstStyle/>
          <a:p>
            <a:pPr marL="337831" indent="-322714">
              <a:spcBef>
                <a:spcPts val="125"/>
              </a:spcBef>
              <a:buFont typeface="Wingdings"/>
              <a:buChar char=""/>
              <a:tabLst>
                <a:tab pos="338585" algn="l"/>
              </a:tabLst>
            </a:pP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Month</a:t>
            </a:r>
            <a:endParaRPr sz="2400" dirty="0">
              <a:latin typeface="Calibri"/>
              <a:cs typeface="Calibri"/>
            </a:endParaRPr>
          </a:p>
          <a:p>
            <a:pPr marL="461020">
              <a:spcBef>
                <a:spcPts val="2059"/>
              </a:spcBef>
            </a:pPr>
            <a:r>
              <a:rPr sz="1900" spc="-5" dirty="0">
                <a:latin typeface="Courier New"/>
                <a:cs typeface="Courier New"/>
              </a:rPr>
              <a:t>&lt;label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for=”stmonth”&gt;Month:&lt;/label&gt;</a:t>
            </a:r>
            <a:endParaRPr sz="1900" dirty="0">
              <a:latin typeface="Courier New"/>
              <a:cs typeface="Courier New"/>
            </a:endParaRPr>
          </a:p>
          <a:p>
            <a:pPr marL="461020">
              <a:spcBef>
                <a:spcPts val="41"/>
              </a:spcBef>
              <a:tabLst>
                <a:tab pos="3512076" algn="l"/>
              </a:tabLst>
            </a:pPr>
            <a:r>
              <a:rPr sz="1900" spc="-5" dirty="0">
                <a:latin typeface="Courier New"/>
                <a:cs typeface="Courier New"/>
              </a:rPr>
              <a:t>&lt;input</a:t>
            </a:r>
            <a:r>
              <a:rPr sz="1900" spc="19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type=”month”	id=”stmonth” name=”startmonth”</a:t>
            </a:r>
            <a:r>
              <a:rPr sz="1900" spc="19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/&gt;</a:t>
            </a:r>
            <a:endParaRPr sz="1900" dirty="0">
              <a:latin typeface="Courier New"/>
              <a:cs typeface="Courier New"/>
            </a:endParaRPr>
          </a:p>
          <a:p>
            <a:pPr marL="461020">
              <a:spcBef>
                <a:spcPts val="619"/>
              </a:spcBef>
            </a:pPr>
            <a:r>
              <a:rPr sz="1900" spc="-5" dirty="0">
                <a:latin typeface="Courier New"/>
                <a:cs typeface="Courier New"/>
              </a:rPr>
              <a:t>&lt;input type=”submit”</a:t>
            </a:r>
            <a:r>
              <a:rPr sz="1900" spc="5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value=”submit”/&gt;</a:t>
            </a:r>
            <a:endParaRPr sz="1900" dirty="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51202" y="2666999"/>
            <a:ext cx="4368799" cy="33482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10</a:t>
            </a:r>
            <a:r>
              <a:rPr lang="vi-VN" smtClean="0"/>
              <a:t> -</a:t>
            </a:r>
            <a:r>
              <a:rPr lang="en-US" smtClean="0"/>
              <a:t> HTML Forms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64483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8" y="95221"/>
            <a:ext cx="5074072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30" dirty="0"/>
              <a:t>Date </a:t>
            </a:r>
            <a:r>
              <a:rPr spc="-5" dirty="0"/>
              <a:t>and </a:t>
            </a:r>
            <a:r>
              <a:rPr spc="-11" dirty="0"/>
              <a:t>Time</a:t>
            </a:r>
            <a:r>
              <a:rPr spc="-71" dirty="0"/>
              <a:t> </a:t>
            </a:r>
            <a:r>
              <a:rPr dirty="0"/>
              <a:t>3-6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21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09018" y="915162"/>
            <a:ext cx="11175999" cy="524510"/>
          </a:xfrm>
          <a:custGeom>
            <a:avLst/>
            <a:gdLst/>
            <a:ahLst/>
            <a:cxnLst/>
            <a:rect l="l" t="t" r="r" b="b"/>
            <a:pathLst>
              <a:path w="8382000" h="524510">
                <a:moveTo>
                  <a:pt x="8294624" y="0"/>
                </a:moveTo>
                <a:lnTo>
                  <a:pt x="87375" y="0"/>
                </a:lnTo>
                <a:lnTo>
                  <a:pt x="53363" y="6865"/>
                </a:lnTo>
                <a:lnTo>
                  <a:pt x="25590" y="25590"/>
                </a:lnTo>
                <a:lnTo>
                  <a:pt x="6865" y="53363"/>
                </a:lnTo>
                <a:lnTo>
                  <a:pt x="0" y="87375"/>
                </a:lnTo>
                <a:lnTo>
                  <a:pt x="0" y="436879"/>
                </a:lnTo>
                <a:lnTo>
                  <a:pt x="6865" y="470892"/>
                </a:lnTo>
                <a:lnTo>
                  <a:pt x="25590" y="498665"/>
                </a:lnTo>
                <a:lnTo>
                  <a:pt x="53363" y="517390"/>
                </a:lnTo>
                <a:lnTo>
                  <a:pt x="87375" y="524255"/>
                </a:lnTo>
                <a:lnTo>
                  <a:pt x="8294624" y="524255"/>
                </a:lnTo>
                <a:lnTo>
                  <a:pt x="8328636" y="517390"/>
                </a:lnTo>
                <a:lnTo>
                  <a:pt x="8356409" y="498665"/>
                </a:lnTo>
                <a:lnTo>
                  <a:pt x="8375134" y="470892"/>
                </a:lnTo>
                <a:lnTo>
                  <a:pt x="8382000" y="436879"/>
                </a:lnTo>
                <a:lnTo>
                  <a:pt x="8382000" y="87375"/>
                </a:lnTo>
                <a:lnTo>
                  <a:pt x="8375134" y="53363"/>
                </a:lnTo>
                <a:lnTo>
                  <a:pt x="8356409" y="25590"/>
                </a:lnTo>
                <a:lnTo>
                  <a:pt x="8328636" y="6865"/>
                </a:lnTo>
                <a:lnTo>
                  <a:pt x="82946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9018" y="915162"/>
            <a:ext cx="11175999" cy="524510"/>
          </a:xfrm>
          <a:custGeom>
            <a:avLst/>
            <a:gdLst/>
            <a:ahLst/>
            <a:cxnLst/>
            <a:rect l="l" t="t" r="r" b="b"/>
            <a:pathLst>
              <a:path w="8382000" h="524510">
                <a:moveTo>
                  <a:pt x="0" y="87375"/>
                </a:moveTo>
                <a:lnTo>
                  <a:pt x="6865" y="53363"/>
                </a:lnTo>
                <a:lnTo>
                  <a:pt x="25590" y="25590"/>
                </a:lnTo>
                <a:lnTo>
                  <a:pt x="53363" y="6865"/>
                </a:lnTo>
                <a:lnTo>
                  <a:pt x="87375" y="0"/>
                </a:lnTo>
                <a:lnTo>
                  <a:pt x="8294624" y="0"/>
                </a:lnTo>
                <a:lnTo>
                  <a:pt x="8328636" y="6865"/>
                </a:lnTo>
                <a:lnTo>
                  <a:pt x="8356409" y="25590"/>
                </a:lnTo>
                <a:lnTo>
                  <a:pt x="8375134" y="53363"/>
                </a:lnTo>
                <a:lnTo>
                  <a:pt x="8382000" y="87375"/>
                </a:lnTo>
                <a:lnTo>
                  <a:pt x="8382000" y="436879"/>
                </a:lnTo>
                <a:lnTo>
                  <a:pt x="8375134" y="470892"/>
                </a:lnTo>
                <a:lnTo>
                  <a:pt x="8356409" y="498665"/>
                </a:lnTo>
                <a:lnTo>
                  <a:pt x="8328636" y="517390"/>
                </a:lnTo>
                <a:lnTo>
                  <a:pt x="8294624" y="524255"/>
                </a:lnTo>
                <a:lnTo>
                  <a:pt x="87375" y="524255"/>
                </a:lnTo>
                <a:lnTo>
                  <a:pt x="53363" y="517390"/>
                </a:lnTo>
                <a:lnTo>
                  <a:pt x="25590" y="498665"/>
                </a:lnTo>
                <a:lnTo>
                  <a:pt x="6865" y="470892"/>
                </a:lnTo>
                <a:lnTo>
                  <a:pt x="0" y="436879"/>
                </a:lnTo>
                <a:lnTo>
                  <a:pt x="0" y="8737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6608" y="940308"/>
            <a:ext cx="11098953" cy="472440"/>
          </a:xfrm>
          <a:custGeom>
            <a:avLst/>
            <a:gdLst/>
            <a:ahLst/>
            <a:cxnLst/>
            <a:rect l="l" t="t" r="r" b="b"/>
            <a:pathLst>
              <a:path w="8324215" h="472440">
                <a:moveTo>
                  <a:pt x="0" y="472439"/>
                </a:moveTo>
                <a:lnTo>
                  <a:pt x="8324088" y="472439"/>
                </a:lnTo>
                <a:lnTo>
                  <a:pt x="8324088" y="0"/>
                </a:lnTo>
                <a:lnTo>
                  <a:pt x="0" y="0"/>
                </a:lnTo>
                <a:lnTo>
                  <a:pt x="0" y="47243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21520" y="981200"/>
            <a:ext cx="11024040" cy="1634418"/>
          </a:xfrm>
          <a:prstGeom prst="rect">
            <a:avLst/>
          </a:prstGeom>
        </p:spPr>
        <p:txBody>
          <a:bodyPr vert="horz" wrap="square" lIns="0" tIns="15871" rIns="0" bIns="0" rtlCol="0">
            <a:spAutoFit/>
          </a:bodyPr>
          <a:lstStyle/>
          <a:p>
            <a:pPr marL="337831" indent="-322714">
              <a:spcBef>
                <a:spcPts val="125"/>
              </a:spcBef>
              <a:buFont typeface="Wingdings"/>
              <a:buChar char=""/>
              <a:tabLst>
                <a:tab pos="338585" algn="l"/>
              </a:tabLst>
            </a:pPr>
            <a:r>
              <a:rPr sz="2400" b="1" spc="-30" dirty="0">
                <a:solidFill>
                  <a:srgbClr val="FFFFFF"/>
                </a:solidFill>
                <a:latin typeface="Calibri"/>
                <a:cs typeface="Calibri"/>
              </a:rPr>
              <a:t>Week</a:t>
            </a:r>
            <a:endParaRPr sz="2400" dirty="0">
              <a:latin typeface="Calibri"/>
              <a:cs typeface="Calibri"/>
            </a:endParaRPr>
          </a:p>
          <a:p>
            <a:pPr marL="461020">
              <a:spcBef>
                <a:spcPts val="2344"/>
              </a:spcBef>
            </a:pPr>
            <a:r>
              <a:rPr sz="1900" spc="-5" dirty="0">
                <a:latin typeface="Courier New"/>
                <a:cs typeface="Courier New"/>
              </a:rPr>
              <a:t>&lt;label&gt;Week:&lt;/label&gt;</a:t>
            </a:r>
            <a:endParaRPr sz="1900" dirty="0">
              <a:latin typeface="Courier New"/>
              <a:cs typeface="Courier New"/>
            </a:endParaRPr>
          </a:p>
          <a:p>
            <a:pPr marL="461020">
              <a:spcBef>
                <a:spcPts val="49"/>
              </a:spcBef>
            </a:pPr>
            <a:r>
              <a:rPr sz="1900" spc="-5" dirty="0">
                <a:latin typeface="Courier New"/>
                <a:cs typeface="Courier New"/>
              </a:rPr>
              <a:t>&lt;input type=”week” name=”week”</a:t>
            </a:r>
            <a:r>
              <a:rPr sz="1900" spc="5" dirty="0">
                <a:latin typeface="Courier New"/>
                <a:cs typeface="Courier New"/>
              </a:rPr>
              <a:t> </a:t>
            </a:r>
            <a:r>
              <a:rPr sz="1900" spc="-11" dirty="0">
                <a:latin typeface="Courier New"/>
                <a:cs typeface="Courier New"/>
              </a:rPr>
              <a:t>/&gt;</a:t>
            </a:r>
            <a:endParaRPr sz="1900" dirty="0">
              <a:latin typeface="Courier New"/>
              <a:cs typeface="Courier New"/>
            </a:endParaRPr>
          </a:p>
          <a:p>
            <a:pPr marL="461020">
              <a:spcBef>
                <a:spcPts val="613"/>
              </a:spcBef>
            </a:pPr>
            <a:r>
              <a:rPr sz="1900" spc="-5" dirty="0">
                <a:latin typeface="Courier New"/>
                <a:cs typeface="Courier New"/>
              </a:rPr>
              <a:t>&lt;input type=”submit”</a:t>
            </a:r>
            <a:r>
              <a:rPr sz="1900" spc="-19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value=”submit”/&gt;</a:t>
            </a:r>
            <a:endParaRPr sz="1900" dirty="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36802" y="2693671"/>
            <a:ext cx="4340351" cy="335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10</a:t>
            </a:r>
            <a:r>
              <a:rPr lang="vi-VN" smtClean="0"/>
              <a:t> -</a:t>
            </a:r>
            <a:r>
              <a:rPr lang="en-US" smtClean="0"/>
              <a:t> HTML Forms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57803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8" y="95221"/>
            <a:ext cx="5074072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30" dirty="0"/>
              <a:t>Date </a:t>
            </a:r>
            <a:r>
              <a:rPr spc="-5" dirty="0"/>
              <a:t>and </a:t>
            </a:r>
            <a:r>
              <a:rPr spc="-11" dirty="0"/>
              <a:t>Time</a:t>
            </a:r>
            <a:r>
              <a:rPr spc="-71" dirty="0"/>
              <a:t> </a:t>
            </a:r>
            <a:r>
              <a:rPr dirty="0"/>
              <a:t>4-6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22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09018" y="915162"/>
            <a:ext cx="11175999" cy="524510"/>
          </a:xfrm>
          <a:custGeom>
            <a:avLst/>
            <a:gdLst/>
            <a:ahLst/>
            <a:cxnLst/>
            <a:rect l="l" t="t" r="r" b="b"/>
            <a:pathLst>
              <a:path w="8382000" h="524510">
                <a:moveTo>
                  <a:pt x="8294624" y="0"/>
                </a:moveTo>
                <a:lnTo>
                  <a:pt x="87375" y="0"/>
                </a:lnTo>
                <a:lnTo>
                  <a:pt x="53363" y="6865"/>
                </a:lnTo>
                <a:lnTo>
                  <a:pt x="25590" y="25590"/>
                </a:lnTo>
                <a:lnTo>
                  <a:pt x="6865" y="53363"/>
                </a:lnTo>
                <a:lnTo>
                  <a:pt x="0" y="87375"/>
                </a:lnTo>
                <a:lnTo>
                  <a:pt x="0" y="436879"/>
                </a:lnTo>
                <a:lnTo>
                  <a:pt x="6865" y="470892"/>
                </a:lnTo>
                <a:lnTo>
                  <a:pt x="25590" y="498665"/>
                </a:lnTo>
                <a:lnTo>
                  <a:pt x="53363" y="517390"/>
                </a:lnTo>
                <a:lnTo>
                  <a:pt x="87375" y="524255"/>
                </a:lnTo>
                <a:lnTo>
                  <a:pt x="8294624" y="524255"/>
                </a:lnTo>
                <a:lnTo>
                  <a:pt x="8328636" y="517390"/>
                </a:lnTo>
                <a:lnTo>
                  <a:pt x="8356409" y="498665"/>
                </a:lnTo>
                <a:lnTo>
                  <a:pt x="8375134" y="470892"/>
                </a:lnTo>
                <a:lnTo>
                  <a:pt x="8382000" y="436879"/>
                </a:lnTo>
                <a:lnTo>
                  <a:pt x="8382000" y="87375"/>
                </a:lnTo>
                <a:lnTo>
                  <a:pt x="8375134" y="53363"/>
                </a:lnTo>
                <a:lnTo>
                  <a:pt x="8356409" y="25590"/>
                </a:lnTo>
                <a:lnTo>
                  <a:pt x="8328636" y="6865"/>
                </a:lnTo>
                <a:lnTo>
                  <a:pt x="82946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9018" y="915162"/>
            <a:ext cx="11175999" cy="524510"/>
          </a:xfrm>
          <a:custGeom>
            <a:avLst/>
            <a:gdLst/>
            <a:ahLst/>
            <a:cxnLst/>
            <a:rect l="l" t="t" r="r" b="b"/>
            <a:pathLst>
              <a:path w="8382000" h="524510">
                <a:moveTo>
                  <a:pt x="0" y="87375"/>
                </a:moveTo>
                <a:lnTo>
                  <a:pt x="6865" y="53363"/>
                </a:lnTo>
                <a:lnTo>
                  <a:pt x="25590" y="25590"/>
                </a:lnTo>
                <a:lnTo>
                  <a:pt x="53363" y="6865"/>
                </a:lnTo>
                <a:lnTo>
                  <a:pt x="87375" y="0"/>
                </a:lnTo>
                <a:lnTo>
                  <a:pt x="8294624" y="0"/>
                </a:lnTo>
                <a:lnTo>
                  <a:pt x="8328636" y="6865"/>
                </a:lnTo>
                <a:lnTo>
                  <a:pt x="8356409" y="25590"/>
                </a:lnTo>
                <a:lnTo>
                  <a:pt x="8375134" y="53363"/>
                </a:lnTo>
                <a:lnTo>
                  <a:pt x="8382000" y="87375"/>
                </a:lnTo>
                <a:lnTo>
                  <a:pt x="8382000" y="436879"/>
                </a:lnTo>
                <a:lnTo>
                  <a:pt x="8375134" y="470892"/>
                </a:lnTo>
                <a:lnTo>
                  <a:pt x="8356409" y="498665"/>
                </a:lnTo>
                <a:lnTo>
                  <a:pt x="8328636" y="517390"/>
                </a:lnTo>
                <a:lnTo>
                  <a:pt x="8294624" y="524255"/>
                </a:lnTo>
                <a:lnTo>
                  <a:pt x="87375" y="524255"/>
                </a:lnTo>
                <a:lnTo>
                  <a:pt x="53363" y="517390"/>
                </a:lnTo>
                <a:lnTo>
                  <a:pt x="25590" y="498665"/>
                </a:lnTo>
                <a:lnTo>
                  <a:pt x="6865" y="470892"/>
                </a:lnTo>
                <a:lnTo>
                  <a:pt x="0" y="436879"/>
                </a:lnTo>
                <a:lnTo>
                  <a:pt x="0" y="8737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6608" y="940308"/>
            <a:ext cx="11098953" cy="472440"/>
          </a:xfrm>
          <a:custGeom>
            <a:avLst/>
            <a:gdLst/>
            <a:ahLst/>
            <a:cxnLst/>
            <a:rect l="l" t="t" r="r" b="b"/>
            <a:pathLst>
              <a:path w="8324215" h="472440">
                <a:moveTo>
                  <a:pt x="0" y="472439"/>
                </a:moveTo>
                <a:lnTo>
                  <a:pt x="8324088" y="472439"/>
                </a:lnTo>
                <a:lnTo>
                  <a:pt x="8324088" y="0"/>
                </a:lnTo>
                <a:lnTo>
                  <a:pt x="0" y="0"/>
                </a:lnTo>
                <a:lnTo>
                  <a:pt x="0" y="47243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21520" y="981203"/>
            <a:ext cx="11024040" cy="1616464"/>
          </a:xfrm>
          <a:prstGeom prst="rect">
            <a:avLst/>
          </a:prstGeom>
        </p:spPr>
        <p:txBody>
          <a:bodyPr vert="horz" wrap="square" lIns="0" tIns="15871" rIns="0" bIns="0" rtlCol="0">
            <a:spAutoFit/>
          </a:bodyPr>
          <a:lstStyle/>
          <a:p>
            <a:pPr marL="337831" indent="-322714">
              <a:spcBef>
                <a:spcPts val="125"/>
              </a:spcBef>
              <a:buFont typeface="Wingdings"/>
              <a:buChar char=""/>
              <a:tabLst>
                <a:tab pos="338585" algn="l"/>
              </a:tabLst>
            </a:pP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endParaRPr sz="2400" dirty="0">
              <a:latin typeface="Calibri"/>
              <a:cs typeface="Calibri"/>
            </a:endParaRPr>
          </a:p>
          <a:p>
            <a:pPr>
              <a:spcBef>
                <a:spcPts val="24"/>
              </a:spcBef>
            </a:pPr>
            <a:endParaRPr dirty="0">
              <a:latin typeface="Times New Roman"/>
              <a:cs typeface="Times New Roman"/>
            </a:endParaRPr>
          </a:p>
          <a:p>
            <a:pPr marL="461020"/>
            <a:r>
              <a:rPr sz="1900" spc="-5" dirty="0">
                <a:latin typeface="Courier New"/>
                <a:cs typeface="Courier New"/>
              </a:rPr>
              <a:t>&lt;label&gt;Time:&lt;/label&gt;</a:t>
            </a:r>
            <a:endParaRPr sz="1900" dirty="0">
              <a:latin typeface="Courier New"/>
              <a:cs typeface="Courier New"/>
            </a:endParaRPr>
          </a:p>
          <a:p>
            <a:pPr marL="461020">
              <a:spcBef>
                <a:spcPts val="49"/>
              </a:spcBef>
            </a:pPr>
            <a:r>
              <a:rPr sz="1900" spc="-5" dirty="0">
                <a:latin typeface="Courier New"/>
                <a:cs typeface="Courier New"/>
              </a:rPr>
              <a:t>&lt;input type=”time” name=”time”</a:t>
            </a:r>
            <a:r>
              <a:rPr sz="1900" spc="5" dirty="0">
                <a:latin typeface="Courier New"/>
                <a:cs typeface="Courier New"/>
              </a:rPr>
              <a:t> </a:t>
            </a:r>
            <a:r>
              <a:rPr sz="1900" spc="-11" dirty="0">
                <a:latin typeface="Courier New"/>
                <a:cs typeface="Courier New"/>
              </a:rPr>
              <a:t>/&gt;</a:t>
            </a:r>
            <a:endParaRPr sz="1900" dirty="0">
              <a:latin typeface="Courier New"/>
              <a:cs typeface="Courier New"/>
            </a:endParaRPr>
          </a:p>
          <a:p>
            <a:pPr marL="461020">
              <a:spcBef>
                <a:spcPts val="613"/>
              </a:spcBef>
            </a:pPr>
            <a:r>
              <a:rPr sz="1900" spc="-5" dirty="0">
                <a:latin typeface="Courier New"/>
                <a:cs typeface="Courier New"/>
              </a:rPr>
              <a:t>&lt;input type=”submit”</a:t>
            </a:r>
            <a:r>
              <a:rPr sz="1900" spc="-19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value=”submit”/&gt;</a:t>
            </a:r>
            <a:endParaRPr sz="1900" dirty="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38403" y="2819400"/>
            <a:ext cx="6319519" cy="266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10</a:t>
            </a:r>
            <a:r>
              <a:rPr lang="vi-VN" smtClean="0"/>
              <a:t> -</a:t>
            </a:r>
            <a:r>
              <a:rPr lang="en-US" smtClean="0"/>
              <a:t> HTML Forms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151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8" y="95221"/>
            <a:ext cx="5074072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30" dirty="0"/>
              <a:t>Date </a:t>
            </a:r>
            <a:r>
              <a:rPr spc="-5" dirty="0"/>
              <a:t>and </a:t>
            </a:r>
            <a:r>
              <a:rPr spc="-11" dirty="0"/>
              <a:t>Time</a:t>
            </a:r>
            <a:r>
              <a:rPr spc="-71" dirty="0"/>
              <a:t> </a:t>
            </a:r>
            <a:r>
              <a:rPr dirty="0"/>
              <a:t>5-6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23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09018" y="915162"/>
            <a:ext cx="11175999" cy="524510"/>
          </a:xfrm>
          <a:custGeom>
            <a:avLst/>
            <a:gdLst/>
            <a:ahLst/>
            <a:cxnLst/>
            <a:rect l="l" t="t" r="r" b="b"/>
            <a:pathLst>
              <a:path w="8382000" h="524510">
                <a:moveTo>
                  <a:pt x="8294624" y="0"/>
                </a:moveTo>
                <a:lnTo>
                  <a:pt x="87375" y="0"/>
                </a:lnTo>
                <a:lnTo>
                  <a:pt x="53363" y="6865"/>
                </a:lnTo>
                <a:lnTo>
                  <a:pt x="25590" y="25590"/>
                </a:lnTo>
                <a:lnTo>
                  <a:pt x="6865" y="53363"/>
                </a:lnTo>
                <a:lnTo>
                  <a:pt x="0" y="87375"/>
                </a:lnTo>
                <a:lnTo>
                  <a:pt x="0" y="436879"/>
                </a:lnTo>
                <a:lnTo>
                  <a:pt x="6865" y="470892"/>
                </a:lnTo>
                <a:lnTo>
                  <a:pt x="25590" y="498665"/>
                </a:lnTo>
                <a:lnTo>
                  <a:pt x="53363" y="517390"/>
                </a:lnTo>
                <a:lnTo>
                  <a:pt x="87375" y="524255"/>
                </a:lnTo>
                <a:lnTo>
                  <a:pt x="8294624" y="524255"/>
                </a:lnTo>
                <a:lnTo>
                  <a:pt x="8328636" y="517390"/>
                </a:lnTo>
                <a:lnTo>
                  <a:pt x="8356409" y="498665"/>
                </a:lnTo>
                <a:lnTo>
                  <a:pt x="8375134" y="470892"/>
                </a:lnTo>
                <a:lnTo>
                  <a:pt x="8382000" y="436879"/>
                </a:lnTo>
                <a:lnTo>
                  <a:pt x="8382000" y="87375"/>
                </a:lnTo>
                <a:lnTo>
                  <a:pt x="8375134" y="53363"/>
                </a:lnTo>
                <a:lnTo>
                  <a:pt x="8356409" y="25590"/>
                </a:lnTo>
                <a:lnTo>
                  <a:pt x="8328636" y="6865"/>
                </a:lnTo>
                <a:lnTo>
                  <a:pt x="82946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9018" y="915162"/>
            <a:ext cx="11175999" cy="524510"/>
          </a:xfrm>
          <a:custGeom>
            <a:avLst/>
            <a:gdLst/>
            <a:ahLst/>
            <a:cxnLst/>
            <a:rect l="l" t="t" r="r" b="b"/>
            <a:pathLst>
              <a:path w="8382000" h="524510">
                <a:moveTo>
                  <a:pt x="0" y="87375"/>
                </a:moveTo>
                <a:lnTo>
                  <a:pt x="6865" y="53363"/>
                </a:lnTo>
                <a:lnTo>
                  <a:pt x="25590" y="25590"/>
                </a:lnTo>
                <a:lnTo>
                  <a:pt x="53363" y="6865"/>
                </a:lnTo>
                <a:lnTo>
                  <a:pt x="87375" y="0"/>
                </a:lnTo>
                <a:lnTo>
                  <a:pt x="8294624" y="0"/>
                </a:lnTo>
                <a:lnTo>
                  <a:pt x="8328636" y="6865"/>
                </a:lnTo>
                <a:lnTo>
                  <a:pt x="8356409" y="25590"/>
                </a:lnTo>
                <a:lnTo>
                  <a:pt x="8375134" y="53363"/>
                </a:lnTo>
                <a:lnTo>
                  <a:pt x="8382000" y="87375"/>
                </a:lnTo>
                <a:lnTo>
                  <a:pt x="8382000" y="436879"/>
                </a:lnTo>
                <a:lnTo>
                  <a:pt x="8375134" y="470892"/>
                </a:lnTo>
                <a:lnTo>
                  <a:pt x="8356409" y="498665"/>
                </a:lnTo>
                <a:lnTo>
                  <a:pt x="8328636" y="517390"/>
                </a:lnTo>
                <a:lnTo>
                  <a:pt x="8294624" y="524255"/>
                </a:lnTo>
                <a:lnTo>
                  <a:pt x="87375" y="524255"/>
                </a:lnTo>
                <a:lnTo>
                  <a:pt x="53363" y="517390"/>
                </a:lnTo>
                <a:lnTo>
                  <a:pt x="25590" y="498665"/>
                </a:lnTo>
                <a:lnTo>
                  <a:pt x="6865" y="470892"/>
                </a:lnTo>
                <a:lnTo>
                  <a:pt x="0" y="436879"/>
                </a:lnTo>
                <a:lnTo>
                  <a:pt x="0" y="8737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6608" y="940308"/>
            <a:ext cx="11098953" cy="472440"/>
          </a:xfrm>
          <a:custGeom>
            <a:avLst/>
            <a:gdLst/>
            <a:ahLst/>
            <a:cxnLst/>
            <a:rect l="l" t="t" r="r" b="b"/>
            <a:pathLst>
              <a:path w="8324215" h="472440">
                <a:moveTo>
                  <a:pt x="0" y="472439"/>
                </a:moveTo>
                <a:lnTo>
                  <a:pt x="8324088" y="472439"/>
                </a:lnTo>
                <a:lnTo>
                  <a:pt x="8324088" y="0"/>
                </a:lnTo>
                <a:lnTo>
                  <a:pt x="0" y="0"/>
                </a:lnTo>
                <a:lnTo>
                  <a:pt x="0" y="47243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21520" y="981203"/>
            <a:ext cx="11024040" cy="1616464"/>
          </a:xfrm>
          <a:prstGeom prst="rect">
            <a:avLst/>
          </a:prstGeom>
        </p:spPr>
        <p:txBody>
          <a:bodyPr vert="horz" wrap="square" lIns="0" tIns="15871" rIns="0" bIns="0" rtlCol="0">
            <a:spAutoFit/>
          </a:bodyPr>
          <a:lstStyle/>
          <a:p>
            <a:pPr marL="337831" indent="-322714">
              <a:spcBef>
                <a:spcPts val="125"/>
              </a:spcBef>
              <a:buFont typeface="Wingdings"/>
              <a:buChar char=""/>
              <a:tabLst>
                <a:tab pos="338585" algn="l"/>
              </a:tabLst>
            </a:pPr>
            <a:r>
              <a:rPr sz="2400" b="1" spc="-11" dirty="0">
                <a:solidFill>
                  <a:srgbClr val="FFFFFF"/>
                </a:solidFill>
                <a:latin typeface="Calibri"/>
                <a:cs typeface="Calibri"/>
              </a:rPr>
              <a:t>Datetime</a:t>
            </a:r>
            <a:endParaRPr sz="2400" dirty="0">
              <a:latin typeface="Calibri"/>
              <a:cs typeface="Calibri"/>
            </a:endParaRPr>
          </a:p>
          <a:p>
            <a:pPr>
              <a:spcBef>
                <a:spcPts val="24"/>
              </a:spcBef>
            </a:pPr>
            <a:endParaRPr dirty="0">
              <a:latin typeface="Times New Roman"/>
              <a:cs typeface="Times New Roman"/>
            </a:endParaRPr>
          </a:p>
          <a:p>
            <a:pPr marL="461020"/>
            <a:r>
              <a:rPr sz="1900" spc="-5" dirty="0">
                <a:latin typeface="Courier New"/>
                <a:cs typeface="Courier New"/>
              </a:rPr>
              <a:t>&lt;label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for=”mydatetime”&gt;Date-Time:&lt;/label&gt;</a:t>
            </a:r>
            <a:endParaRPr sz="1900" dirty="0">
              <a:latin typeface="Courier New"/>
              <a:cs typeface="Courier New"/>
            </a:endParaRPr>
          </a:p>
          <a:p>
            <a:pPr marL="461020">
              <a:spcBef>
                <a:spcPts val="49"/>
              </a:spcBef>
            </a:pPr>
            <a:r>
              <a:rPr sz="1900" spc="-5" dirty="0">
                <a:latin typeface="Courier New"/>
                <a:cs typeface="Courier New"/>
              </a:rPr>
              <a:t>&lt;input type=”datetime” name=”mydatetime”</a:t>
            </a:r>
            <a:r>
              <a:rPr sz="1900" spc="49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/&gt;</a:t>
            </a:r>
            <a:endParaRPr sz="1900" dirty="0">
              <a:latin typeface="Courier New"/>
              <a:cs typeface="Courier New"/>
            </a:endParaRPr>
          </a:p>
          <a:p>
            <a:pPr marL="461020">
              <a:spcBef>
                <a:spcPts val="613"/>
              </a:spcBef>
            </a:pPr>
            <a:r>
              <a:rPr sz="1900" spc="-5" dirty="0">
                <a:latin typeface="Courier New"/>
                <a:cs typeface="Courier New"/>
              </a:rPr>
              <a:t>&lt;input type=”submit”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value=”submit”/&gt;</a:t>
            </a:r>
            <a:endParaRPr sz="1900" dirty="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29281" y="2810254"/>
            <a:ext cx="5933441" cy="281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10</a:t>
            </a:r>
            <a:r>
              <a:rPr lang="vi-VN" smtClean="0"/>
              <a:t> -</a:t>
            </a:r>
            <a:r>
              <a:rPr lang="en-US" smtClean="0"/>
              <a:t> HTML Forms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19342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8" y="95221"/>
            <a:ext cx="5074072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30" dirty="0"/>
              <a:t>Date </a:t>
            </a:r>
            <a:r>
              <a:rPr spc="-5" dirty="0"/>
              <a:t>and </a:t>
            </a:r>
            <a:r>
              <a:rPr spc="-11" dirty="0"/>
              <a:t>Time</a:t>
            </a:r>
            <a:r>
              <a:rPr spc="-71" dirty="0"/>
              <a:t> </a:t>
            </a:r>
            <a:r>
              <a:rPr dirty="0"/>
              <a:t>6-6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24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09018" y="1000507"/>
            <a:ext cx="11175999" cy="524510"/>
          </a:xfrm>
          <a:custGeom>
            <a:avLst/>
            <a:gdLst/>
            <a:ahLst/>
            <a:cxnLst/>
            <a:rect l="l" t="t" r="r" b="b"/>
            <a:pathLst>
              <a:path w="8382000" h="524510">
                <a:moveTo>
                  <a:pt x="8294624" y="0"/>
                </a:moveTo>
                <a:lnTo>
                  <a:pt x="87375" y="0"/>
                </a:lnTo>
                <a:lnTo>
                  <a:pt x="53363" y="6865"/>
                </a:lnTo>
                <a:lnTo>
                  <a:pt x="25590" y="25590"/>
                </a:lnTo>
                <a:lnTo>
                  <a:pt x="6865" y="53363"/>
                </a:lnTo>
                <a:lnTo>
                  <a:pt x="0" y="87376"/>
                </a:lnTo>
                <a:lnTo>
                  <a:pt x="0" y="436880"/>
                </a:lnTo>
                <a:lnTo>
                  <a:pt x="6865" y="470892"/>
                </a:lnTo>
                <a:lnTo>
                  <a:pt x="25590" y="498665"/>
                </a:lnTo>
                <a:lnTo>
                  <a:pt x="53363" y="517390"/>
                </a:lnTo>
                <a:lnTo>
                  <a:pt x="87375" y="524256"/>
                </a:lnTo>
                <a:lnTo>
                  <a:pt x="8294624" y="524256"/>
                </a:lnTo>
                <a:lnTo>
                  <a:pt x="8328636" y="517390"/>
                </a:lnTo>
                <a:lnTo>
                  <a:pt x="8356409" y="498665"/>
                </a:lnTo>
                <a:lnTo>
                  <a:pt x="8375134" y="470892"/>
                </a:lnTo>
                <a:lnTo>
                  <a:pt x="8382000" y="436880"/>
                </a:lnTo>
                <a:lnTo>
                  <a:pt x="8382000" y="87376"/>
                </a:lnTo>
                <a:lnTo>
                  <a:pt x="8375134" y="53363"/>
                </a:lnTo>
                <a:lnTo>
                  <a:pt x="8356409" y="25590"/>
                </a:lnTo>
                <a:lnTo>
                  <a:pt x="8328636" y="6865"/>
                </a:lnTo>
                <a:lnTo>
                  <a:pt x="82946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9018" y="1000507"/>
            <a:ext cx="11175999" cy="524510"/>
          </a:xfrm>
          <a:custGeom>
            <a:avLst/>
            <a:gdLst/>
            <a:ahLst/>
            <a:cxnLst/>
            <a:rect l="l" t="t" r="r" b="b"/>
            <a:pathLst>
              <a:path w="8382000" h="524510">
                <a:moveTo>
                  <a:pt x="0" y="87376"/>
                </a:moveTo>
                <a:lnTo>
                  <a:pt x="6865" y="53363"/>
                </a:lnTo>
                <a:lnTo>
                  <a:pt x="25590" y="25590"/>
                </a:lnTo>
                <a:lnTo>
                  <a:pt x="53363" y="6865"/>
                </a:lnTo>
                <a:lnTo>
                  <a:pt x="87375" y="0"/>
                </a:lnTo>
                <a:lnTo>
                  <a:pt x="8294624" y="0"/>
                </a:lnTo>
                <a:lnTo>
                  <a:pt x="8328636" y="6865"/>
                </a:lnTo>
                <a:lnTo>
                  <a:pt x="8356409" y="25590"/>
                </a:lnTo>
                <a:lnTo>
                  <a:pt x="8375134" y="53363"/>
                </a:lnTo>
                <a:lnTo>
                  <a:pt x="8382000" y="87376"/>
                </a:lnTo>
                <a:lnTo>
                  <a:pt x="8382000" y="436880"/>
                </a:lnTo>
                <a:lnTo>
                  <a:pt x="8375134" y="470892"/>
                </a:lnTo>
                <a:lnTo>
                  <a:pt x="8356409" y="498665"/>
                </a:lnTo>
                <a:lnTo>
                  <a:pt x="8328636" y="517390"/>
                </a:lnTo>
                <a:lnTo>
                  <a:pt x="8294624" y="524256"/>
                </a:lnTo>
                <a:lnTo>
                  <a:pt x="87375" y="524256"/>
                </a:lnTo>
                <a:lnTo>
                  <a:pt x="53363" y="517390"/>
                </a:lnTo>
                <a:lnTo>
                  <a:pt x="25590" y="498665"/>
                </a:lnTo>
                <a:lnTo>
                  <a:pt x="6865" y="470892"/>
                </a:lnTo>
                <a:lnTo>
                  <a:pt x="0" y="436880"/>
                </a:lnTo>
                <a:lnTo>
                  <a:pt x="0" y="8737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6608" y="1025652"/>
            <a:ext cx="11098953" cy="472440"/>
          </a:xfrm>
          <a:custGeom>
            <a:avLst/>
            <a:gdLst/>
            <a:ahLst/>
            <a:cxnLst/>
            <a:rect l="l" t="t" r="r" b="b"/>
            <a:pathLst>
              <a:path w="8324215" h="472440">
                <a:moveTo>
                  <a:pt x="0" y="472439"/>
                </a:moveTo>
                <a:lnTo>
                  <a:pt x="8324088" y="472439"/>
                </a:lnTo>
                <a:lnTo>
                  <a:pt x="8324088" y="0"/>
                </a:lnTo>
                <a:lnTo>
                  <a:pt x="0" y="0"/>
                </a:lnTo>
                <a:lnTo>
                  <a:pt x="0" y="47243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21519" y="1066548"/>
            <a:ext cx="5446114" cy="385358"/>
          </a:xfrm>
          <a:prstGeom prst="rect">
            <a:avLst/>
          </a:prstGeom>
        </p:spPr>
        <p:txBody>
          <a:bodyPr vert="horz" wrap="square" lIns="0" tIns="15871" rIns="0" bIns="0" rtlCol="0">
            <a:spAutoFit/>
          </a:bodyPr>
          <a:lstStyle/>
          <a:p>
            <a:pPr marL="337831" indent="-322714">
              <a:spcBef>
                <a:spcPts val="125"/>
              </a:spcBef>
              <a:buFont typeface="Wingdings"/>
              <a:buChar char=""/>
              <a:tabLst>
                <a:tab pos="338585" algn="l"/>
              </a:tabLst>
            </a:pPr>
            <a:r>
              <a:rPr sz="2400" spc="-11" dirty="0">
                <a:solidFill>
                  <a:srgbClr val="FFFFFF"/>
                </a:solidFill>
                <a:latin typeface="Calibri"/>
                <a:cs typeface="Calibri"/>
              </a:rPr>
              <a:t>Datetime-local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3626" y="1747469"/>
            <a:ext cx="10828020" cy="685927"/>
          </a:xfrm>
          <a:prstGeom prst="rect">
            <a:avLst/>
          </a:prstGeom>
        </p:spPr>
        <p:txBody>
          <a:bodyPr vert="horz" wrap="square" lIns="0" tIns="18893" rIns="0" bIns="0" rtlCol="0">
            <a:spAutoFit/>
          </a:bodyPr>
          <a:lstStyle/>
          <a:p>
            <a:pPr marL="341610" indent="-326493">
              <a:lnSpc>
                <a:spcPts val="2594"/>
              </a:lnSpc>
              <a:spcBef>
                <a:spcPts val="14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  <a:tab pos="1255338" algn="l"/>
              </a:tabLst>
            </a:pPr>
            <a:r>
              <a:rPr spc="-19" dirty="0">
                <a:latin typeface="Calibri"/>
                <a:cs typeface="Calibri"/>
              </a:rPr>
              <a:t>Tương	</a:t>
            </a:r>
            <a:r>
              <a:rPr dirty="0">
                <a:latin typeface="Calibri"/>
                <a:cs typeface="Calibri"/>
              </a:rPr>
              <a:t>tự</a:t>
            </a:r>
            <a:r>
              <a:rPr spc="34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loại</a:t>
            </a:r>
            <a:r>
              <a:rPr spc="34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datetime</a:t>
            </a:r>
            <a:r>
              <a:rPr spc="35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ngoại</a:t>
            </a:r>
            <a:r>
              <a:rPr spc="33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trừ</a:t>
            </a:r>
            <a:r>
              <a:rPr spc="35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time</a:t>
            </a:r>
            <a:r>
              <a:rPr spc="34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zone</a:t>
            </a:r>
            <a:r>
              <a:rPr spc="33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được</a:t>
            </a:r>
            <a:r>
              <a:rPr spc="34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thay</a:t>
            </a:r>
            <a:r>
              <a:rPr spc="34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bằng</a:t>
            </a:r>
            <a:r>
              <a:rPr spc="339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type=”datetime-</a:t>
            </a:r>
            <a:endParaRPr dirty="0">
              <a:latin typeface="Calibri"/>
              <a:cs typeface="Calibri"/>
            </a:endParaRPr>
          </a:p>
          <a:p>
            <a:pPr marL="341610">
              <a:lnSpc>
                <a:spcPts val="2594"/>
              </a:lnSpc>
            </a:pPr>
            <a:r>
              <a:rPr spc="-30" dirty="0">
                <a:latin typeface="Calibri"/>
                <a:cs typeface="Calibri"/>
              </a:rPr>
              <a:t>local”.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10</a:t>
            </a:r>
            <a:r>
              <a:rPr lang="vi-VN" smtClean="0"/>
              <a:t> -</a:t>
            </a:r>
            <a:r>
              <a:rPr lang="en-US" smtClean="0"/>
              <a:t> HTML Forms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31164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7" y="95221"/>
            <a:ext cx="1500293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11" dirty="0"/>
              <a:t>Color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6" y="971170"/>
            <a:ext cx="10837150" cy="1428959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dụ</a:t>
            </a:r>
            <a:endParaRPr dirty="0">
              <a:latin typeface="Calibri"/>
              <a:cs typeface="Calibri"/>
            </a:endParaRPr>
          </a:p>
          <a:p>
            <a:pPr marL="432303">
              <a:spcBef>
                <a:spcPts val="1422"/>
              </a:spcBef>
            </a:pPr>
            <a:r>
              <a:rPr sz="1900" spc="-5" dirty="0">
                <a:latin typeface="Courier New"/>
                <a:cs typeface="Courier New"/>
              </a:rPr>
              <a:t>&lt;label&gt;Color:&lt;/label&gt;</a:t>
            </a:r>
            <a:endParaRPr sz="1900" dirty="0">
              <a:latin typeface="Courier New"/>
              <a:cs typeface="Courier New"/>
            </a:endParaRPr>
          </a:p>
          <a:p>
            <a:pPr marL="432303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&lt;input type=”color” name=”mycolor”</a:t>
            </a:r>
            <a:r>
              <a:rPr sz="1900" dirty="0">
                <a:latin typeface="Courier New"/>
                <a:cs typeface="Courier New"/>
              </a:rPr>
              <a:t> /&gt;</a:t>
            </a:r>
          </a:p>
          <a:p>
            <a:pPr marL="432303">
              <a:spcBef>
                <a:spcPts val="619"/>
              </a:spcBef>
            </a:pPr>
            <a:r>
              <a:rPr sz="1900" spc="-5" dirty="0">
                <a:latin typeface="Courier New"/>
                <a:cs typeface="Courier New"/>
              </a:rPr>
              <a:t>&lt;input type=”submit”</a:t>
            </a:r>
            <a:r>
              <a:rPr sz="1900" spc="-19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value=”submit”/&gt;</a:t>
            </a:r>
            <a:endParaRPr sz="1900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54097" y="2743201"/>
            <a:ext cx="4957850" cy="26561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10</a:t>
            </a:r>
            <a:r>
              <a:rPr lang="vi-VN" smtClean="0"/>
              <a:t> -</a:t>
            </a:r>
            <a:r>
              <a:rPr lang="en-US" smtClean="0"/>
              <a:t> HTML Forms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505813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5" y="95221"/>
            <a:ext cx="7928188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thuộc </a:t>
            </a:r>
            <a:r>
              <a:rPr spc="-11" dirty="0"/>
              <a:t>tính </a:t>
            </a:r>
            <a:r>
              <a:rPr spc="-5" dirty="0"/>
              <a:t>mới của</a:t>
            </a:r>
            <a:r>
              <a:rPr spc="-35" dirty="0"/>
              <a:t> </a:t>
            </a:r>
            <a:r>
              <a:rPr spc="-30" dirty="0"/>
              <a:t>Form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950438" y="1763013"/>
            <a:ext cx="10515599" cy="1711385"/>
          </a:xfrm>
          <a:prstGeom prst="rect">
            <a:avLst/>
          </a:prstGeom>
        </p:spPr>
        <p:txBody>
          <a:bodyPr vert="horz" wrap="square" lIns="0" tIns="43834" rIns="0" bIns="0" rtlCol="0">
            <a:spAutoFit/>
          </a:bodyPr>
          <a:lstStyle/>
          <a:p>
            <a:pPr marL="341610" marR="6047" indent="-326493">
              <a:lnSpc>
                <a:spcPts val="2499"/>
              </a:lnSpc>
              <a:spcBef>
                <a:spcPts val="345"/>
              </a:spcBef>
              <a:buClr>
                <a:srgbClr val="AC1317"/>
              </a:buClr>
              <a:buSzPct val="151351"/>
              <a:buFont typeface="Wingdings"/>
              <a:buChar char=""/>
              <a:tabLst>
                <a:tab pos="341610" algn="l"/>
                <a:tab pos="342364" algn="l"/>
              </a:tabLst>
            </a:pPr>
            <a:r>
              <a:rPr sz="1800" dirty="0"/>
              <a:t>Kiểm </a:t>
            </a:r>
            <a:r>
              <a:rPr sz="1800" spc="-11" dirty="0"/>
              <a:t>tra </a:t>
            </a:r>
            <a:r>
              <a:rPr sz="1800" spc="5" dirty="0"/>
              <a:t>dữ </a:t>
            </a:r>
            <a:r>
              <a:rPr sz="1800" dirty="0"/>
              <a:t>liệu được cung cấp bởi người sử dụng </a:t>
            </a:r>
            <a:r>
              <a:rPr sz="1800" spc="-5" dirty="0"/>
              <a:t>với </a:t>
            </a:r>
            <a:r>
              <a:rPr sz="1800" dirty="0"/>
              <a:t>các biểu thức quy </a:t>
            </a:r>
            <a:r>
              <a:rPr sz="1800" spc="-5" dirty="0"/>
              <a:t>tắc gán  </a:t>
            </a:r>
            <a:r>
              <a:rPr sz="1800" spc="5" dirty="0"/>
              <a:t>cho </a:t>
            </a:r>
            <a:r>
              <a:rPr sz="1800" dirty="0"/>
              <a:t>các</a:t>
            </a:r>
            <a:r>
              <a:rPr sz="1800" spc="-35" dirty="0"/>
              <a:t> </a:t>
            </a:r>
            <a:r>
              <a:rPr sz="1800" dirty="0"/>
              <a:t>trường</a:t>
            </a:r>
          </a:p>
          <a:p>
            <a:pPr marL="281148" indent="0">
              <a:lnSpc>
                <a:spcPts val="2368"/>
              </a:lnSpc>
              <a:buNone/>
            </a:pPr>
            <a:r>
              <a:rPr sz="1800" dirty="0"/>
              <a:t>Thông báo </a:t>
            </a:r>
            <a:r>
              <a:rPr sz="1800" spc="5" dirty="0"/>
              <a:t>cho </a:t>
            </a:r>
            <a:r>
              <a:rPr sz="1800" dirty="0"/>
              <a:t>người sử </a:t>
            </a:r>
            <a:r>
              <a:rPr sz="1800" spc="5" dirty="0"/>
              <a:t>dụng </a:t>
            </a:r>
            <a:r>
              <a:rPr sz="1800" dirty="0"/>
              <a:t>với các lỗi thích</a:t>
            </a:r>
            <a:r>
              <a:rPr sz="1800" spc="-214" dirty="0"/>
              <a:t> </a:t>
            </a:r>
            <a:r>
              <a:rPr sz="1800" dirty="0"/>
              <a:t>hợp</a:t>
            </a:r>
          </a:p>
          <a:p>
            <a:pPr marL="281148" indent="0">
              <a:lnSpc>
                <a:spcPts val="2499"/>
              </a:lnSpc>
              <a:buNone/>
            </a:pPr>
            <a:r>
              <a:rPr sz="1800" spc="5" dirty="0"/>
              <a:t>Kiểm </a:t>
            </a:r>
            <a:r>
              <a:rPr sz="1800" spc="-11" dirty="0"/>
              <a:t>tra </a:t>
            </a:r>
            <a:r>
              <a:rPr sz="1800" spc="-5" dirty="0"/>
              <a:t>xem </a:t>
            </a:r>
            <a:r>
              <a:rPr sz="1800" dirty="0"/>
              <a:t>các trường bắt buộc </a:t>
            </a:r>
            <a:r>
              <a:rPr sz="1800" spc="5" dirty="0"/>
              <a:t>không </a:t>
            </a:r>
            <a:r>
              <a:rPr sz="1800" dirty="0"/>
              <a:t>được </a:t>
            </a:r>
            <a:r>
              <a:rPr sz="1800" spc="5" dirty="0"/>
              <a:t>bỏ</a:t>
            </a:r>
            <a:r>
              <a:rPr sz="1800" spc="-190" dirty="0"/>
              <a:t> </a:t>
            </a:r>
            <a:r>
              <a:rPr sz="1800" dirty="0"/>
              <a:t>trống</a:t>
            </a:r>
          </a:p>
          <a:p>
            <a:pPr marL="281148" indent="0">
              <a:lnSpc>
                <a:spcPts val="2572"/>
              </a:lnSpc>
              <a:buNone/>
            </a:pPr>
            <a:r>
              <a:rPr sz="1800" dirty="0"/>
              <a:t>Cho phép nhiều giá trị </a:t>
            </a:r>
            <a:r>
              <a:rPr sz="1800" spc="5" dirty="0"/>
              <a:t>cho </a:t>
            </a:r>
            <a:r>
              <a:rPr sz="1800" dirty="0"/>
              <a:t>các trường, nếu được </a:t>
            </a:r>
            <a:r>
              <a:rPr sz="1800" spc="5" dirty="0"/>
              <a:t>cung</a:t>
            </a:r>
            <a:r>
              <a:rPr sz="1800" spc="-220" dirty="0"/>
              <a:t> </a:t>
            </a:r>
            <a:r>
              <a:rPr sz="1800" dirty="0"/>
              <a:t>cấp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6" y="894969"/>
            <a:ext cx="10826327" cy="993240"/>
          </a:xfrm>
          <a:prstGeom prst="rect">
            <a:avLst/>
          </a:prstGeom>
        </p:spPr>
        <p:txBody>
          <a:bodyPr vert="horz" wrap="square" lIns="0" tIns="43834" rIns="0" bIns="0" rtlCol="0">
            <a:spAutoFit/>
          </a:bodyPr>
          <a:lstStyle/>
          <a:p>
            <a:pPr marL="341610" marR="6047" indent="-326493">
              <a:lnSpc>
                <a:spcPts val="2499"/>
              </a:lnSpc>
              <a:spcBef>
                <a:spcPts val="34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HTML5 đã </a:t>
            </a:r>
            <a:r>
              <a:rPr spc="5" dirty="0">
                <a:latin typeface="Calibri"/>
                <a:cs typeface="Calibri"/>
              </a:rPr>
              <a:t>cung </a:t>
            </a:r>
            <a:r>
              <a:rPr dirty="0">
                <a:latin typeface="Calibri"/>
                <a:cs typeface="Calibri"/>
              </a:rPr>
              <a:t>cấp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số thuộc tính mới thực hiện kiểm chứng </a:t>
            </a:r>
            <a:r>
              <a:rPr spc="5" dirty="0">
                <a:latin typeface="Calibri"/>
                <a:cs typeface="Calibri"/>
              </a:rPr>
              <a:t>mà </a:t>
            </a:r>
            <a:r>
              <a:rPr dirty="0">
                <a:latin typeface="Calibri"/>
                <a:cs typeface="Calibri"/>
              </a:rPr>
              <a:t>không cần  viết </a:t>
            </a:r>
            <a:r>
              <a:rPr spc="5" dirty="0">
                <a:latin typeface="Calibri"/>
                <a:cs typeface="Calibri"/>
              </a:rPr>
              <a:t>đoạn mã </a:t>
            </a:r>
            <a:r>
              <a:rPr dirty="0">
                <a:latin typeface="Calibri"/>
                <a:cs typeface="Calibri"/>
              </a:rPr>
              <a:t>JavaScript </a:t>
            </a:r>
            <a:r>
              <a:rPr spc="5" dirty="0">
                <a:latin typeface="Calibri"/>
                <a:cs typeface="Calibri"/>
              </a:rPr>
              <a:t>cho</a:t>
            </a:r>
            <a:r>
              <a:rPr spc="-10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chúng.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447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z="2000" spc="5" dirty="0">
                <a:latin typeface="Calibri"/>
                <a:cs typeface="Calibri"/>
              </a:rPr>
              <a:t>Những thuộc </a:t>
            </a:r>
            <a:r>
              <a:rPr sz="2000" dirty="0">
                <a:latin typeface="Calibri"/>
                <a:cs typeface="Calibri"/>
              </a:rPr>
              <a:t>tính </a:t>
            </a:r>
            <a:r>
              <a:rPr sz="2000" spc="-5" dirty="0">
                <a:latin typeface="Calibri"/>
                <a:cs typeface="Calibri"/>
              </a:rPr>
              <a:t>này </a:t>
            </a:r>
            <a:r>
              <a:rPr sz="2000" spc="5" dirty="0">
                <a:latin typeface="Calibri"/>
                <a:cs typeface="Calibri"/>
              </a:rPr>
              <a:t>thực </a:t>
            </a:r>
            <a:r>
              <a:rPr sz="2000" dirty="0">
                <a:latin typeface="Calibri"/>
                <a:cs typeface="Calibri"/>
              </a:rPr>
              <a:t>hiện các </a:t>
            </a:r>
            <a:r>
              <a:rPr sz="2000" spc="5" dirty="0">
                <a:latin typeface="Calibri"/>
                <a:cs typeface="Calibri"/>
              </a:rPr>
              <a:t>nhiệm </a:t>
            </a:r>
            <a:r>
              <a:rPr sz="2000" dirty="0">
                <a:latin typeface="Calibri"/>
                <a:cs typeface="Calibri"/>
              </a:rPr>
              <a:t>vụ sau</a:t>
            </a:r>
            <a:r>
              <a:rPr sz="2000" spc="-2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đây: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6001" y="2332178"/>
            <a:ext cx="182879" cy="522332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spcBef>
                <a:spcPts val="114"/>
              </a:spcBef>
            </a:pPr>
            <a:r>
              <a:rPr sz="3300" spc="-5" dirty="0">
                <a:solidFill>
                  <a:srgbClr val="AC1317"/>
                </a:solidFill>
                <a:latin typeface="Wingdings"/>
                <a:cs typeface="Wingdings"/>
              </a:rPr>
              <a:t></a:t>
            </a:r>
            <a:endParaRPr sz="3300" dirty="0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6001" y="2748281"/>
            <a:ext cx="182879" cy="522332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spcBef>
                <a:spcPts val="114"/>
              </a:spcBef>
            </a:pPr>
            <a:r>
              <a:rPr sz="3300" spc="-5" dirty="0">
                <a:solidFill>
                  <a:srgbClr val="AC1317"/>
                </a:solidFill>
                <a:latin typeface="Wingdings"/>
                <a:cs typeface="Wingdings"/>
              </a:rPr>
              <a:t></a:t>
            </a:r>
            <a:endParaRPr sz="3300" dirty="0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6001" y="3129281"/>
            <a:ext cx="182879" cy="522332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spcBef>
                <a:spcPts val="114"/>
              </a:spcBef>
            </a:pPr>
            <a:r>
              <a:rPr sz="3300" spc="-5" dirty="0">
                <a:solidFill>
                  <a:srgbClr val="AC1317"/>
                </a:solidFill>
                <a:latin typeface="Wingdings"/>
                <a:cs typeface="Wingdings"/>
              </a:rPr>
              <a:t></a:t>
            </a:r>
            <a:endParaRPr sz="3300" dirty="0">
              <a:latin typeface="Wingdings"/>
              <a:cs typeface="Wingding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9710" y="3657600"/>
            <a:ext cx="10826327" cy="993240"/>
          </a:xfrm>
          <a:prstGeom prst="rect">
            <a:avLst/>
          </a:prstGeom>
        </p:spPr>
        <p:txBody>
          <a:bodyPr vert="horz" wrap="square" lIns="0" tIns="43834" rIns="0" bIns="0" rtlCol="0">
            <a:spAutoFit/>
          </a:bodyPr>
          <a:lstStyle/>
          <a:p>
            <a:pPr marL="341610" marR="6047" indent="-326493">
              <a:lnSpc>
                <a:spcPts val="2499"/>
              </a:lnSpc>
              <a:spcBef>
                <a:spcPts val="34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Những thuộc </a:t>
            </a:r>
            <a:r>
              <a:rPr spc="-5" dirty="0">
                <a:latin typeface="Calibri"/>
                <a:cs typeface="Calibri"/>
              </a:rPr>
              <a:t>tính này </a:t>
            </a:r>
            <a:r>
              <a:rPr dirty="0">
                <a:latin typeface="Calibri"/>
                <a:cs typeface="Calibri"/>
              </a:rPr>
              <a:t>có thể được sử dụng để </a:t>
            </a:r>
            <a:r>
              <a:rPr spc="5" dirty="0">
                <a:latin typeface="Calibri"/>
                <a:cs typeface="Calibri"/>
              </a:rPr>
              <a:t>hỗ </a:t>
            </a:r>
            <a:r>
              <a:rPr spc="-5" dirty="0">
                <a:latin typeface="Calibri"/>
                <a:cs typeface="Calibri"/>
              </a:rPr>
              <a:t>trợ </a:t>
            </a:r>
            <a:r>
              <a:rPr dirty="0">
                <a:latin typeface="Calibri"/>
                <a:cs typeface="Calibri"/>
              </a:rPr>
              <a:t>hạn chế sử dụng script, </a:t>
            </a:r>
            <a:r>
              <a:rPr spc="5" dirty="0">
                <a:latin typeface="Calibri"/>
                <a:cs typeface="Calibri"/>
              </a:rPr>
              <a:t>mà  </a:t>
            </a:r>
            <a:r>
              <a:rPr dirty="0">
                <a:latin typeface="Calibri"/>
                <a:cs typeface="Calibri"/>
              </a:rPr>
              <a:t>không viết </a:t>
            </a:r>
            <a:r>
              <a:rPr spc="5" dirty="0">
                <a:latin typeface="Calibri"/>
                <a:cs typeface="Calibri"/>
              </a:rPr>
              <a:t>mã cứng </a:t>
            </a:r>
            <a:r>
              <a:rPr dirty="0">
                <a:latin typeface="Calibri"/>
                <a:cs typeface="Calibri"/>
              </a:rPr>
              <a:t>trong trang</a:t>
            </a:r>
            <a:r>
              <a:rPr spc="-114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Web.</a:t>
            </a:r>
            <a:endParaRPr dirty="0">
              <a:latin typeface="Calibri"/>
              <a:cs typeface="Calibri"/>
            </a:endParaRPr>
          </a:p>
          <a:p>
            <a:pPr marL="341610" indent="-326493">
              <a:lnSpc>
                <a:spcPts val="243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Các trình duyệt </a:t>
            </a:r>
            <a:r>
              <a:rPr spc="5" dirty="0">
                <a:latin typeface="Calibri"/>
                <a:cs typeface="Calibri"/>
              </a:rPr>
              <a:t>không </a:t>
            </a:r>
            <a:r>
              <a:rPr dirty="0">
                <a:latin typeface="Calibri"/>
                <a:cs typeface="Calibri"/>
              </a:rPr>
              <a:t>hiểu những thuộc tính </a:t>
            </a:r>
            <a:r>
              <a:rPr spc="5" dirty="0">
                <a:latin typeface="Calibri"/>
                <a:cs typeface="Calibri"/>
              </a:rPr>
              <a:t>mới </a:t>
            </a:r>
            <a:r>
              <a:rPr dirty="0">
                <a:latin typeface="Calibri"/>
                <a:cs typeface="Calibri"/>
              </a:rPr>
              <a:t>sẽ </a:t>
            </a:r>
            <a:r>
              <a:rPr spc="5" dirty="0">
                <a:latin typeface="Calibri"/>
                <a:cs typeface="Calibri"/>
              </a:rPr>
              <a:t>bỏ </a:t>
            </a:r>
            <a:r>
              <a:rPr dirty="0">
                <a:latin typeface="Calibri"/>
                <a:cs typeface="Calibri"/>
              </a:rPr>
              <a:t>qua</a:t>
            </a:r>
            <a:r>
              <a:rPr spc="-30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chúng.</a:t>
            </a:r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10</a:t>
            </a:r>
            <a:r>
              <a:rPr lang="vi-VN" smtClean="0"/>
              <a:t> -</a:t>
            </a:r>
            <a:r>
              <a:rPr lang="en-US" smtClean="0"/>
              <a:t> HTML Forms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23554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7" y="95221"/>
            <a:ext cx="3560232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24" dirty="0"/>
              <a:t>Required</a:t>
            </a:r>
            <a:r>
              <a:rPr spc="-71" dirty="0"/>
              <a:t> </a:t>
            </a:r>
            <a:r>
              <a:rPr spc="-11" dirty="0"/>
              <a:t>1-2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5" y="767849"/>
            <a:ext cx="11538375" cy="2944133"/>
          </a:xfrm>
          <a:prstGeom prst="rect">
            <a:avLst/>
          </a:prstGeom>
        </p:spPr>
        <p:txBody>
          <a:bodyPr vert="horz" wrap="square" lIns="0" tIns="123946" rIns="0" bIns="0" rtlCol="0">
            <a:spAutoFit/>
          </a:bodyPr>
          <a:lstStyle/>
          <a:p>
            <a:pPr marL="341610" indent="-326493">
              <a:spcBef>
                <a:spcPts val="97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dụ</a:t>
            </a:r>
            <a:endParaRPr dirty="0">
              <a:latin typeface="Calibri"/>
              <a:cs typeface="Calibri"/>
            </a:endParaRPr>
          </a:p>
          <a:p>
            <a:pPr marL="2322488" marR="448174" indent="-1890188">
              <a:lnSpc>
                <a:spcPct val="101899"/>
              </a:lnSpc>
              <a:spcBef>
                <a:spcPts val="673"/>
              </a:spcBef>
            </a:pPr>
            <a:r>
              <a:rPr sz="1900" spc="-5" dirty="0">
                <a:latin typeface="Courier New"/>
                <a:cs typeface="Courier New"/>
              </a:rPr>
              <a:t>&lt;label&gt;Name: </a:t>
            </a:r>
            <a:r>
              <a:rPr sz="1900" dirty="0">
                <a:latin typeface="Courier New"/>
                <a:cs typeface="Courier New"/>
              </a:rPr>
              <a:t>&lt;em&gt; </a:t>
            </a:r>
            <a:r>
              <a:rPr sz="1900" spc="-5" dirty="0">
                <a:latin typeface="Courier New"/>
                <a:cs typeface="Courier New"/>
              </a:rPr>
              <a:t>&lt;img src=”star.jpg” width=”9” height=”10”  alt=”” border=”0”&gt;</a:t>
            </a:r>
            <a:r>
              <a:rPr sz="1900" spc="3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&lt;/em&gt;</a:t>
            </a:r>
            <a:endParaRPr sz="1900" dirty="0">
              <a:latin typeface="Courier New"/>
              <a:cs typeface="Courier New"/>
            </a:endParaRPr>
          </a:p>
          <a:p>
            <a:pPr marL="432303">
              <a:spcBef>
                <a:spcPts val="54"/>
              </a:spcBef>
            </a:pPr>
            <a:r>
              <a:rPr sz="1900" spc="-5" dirty="0">
                <a:latin typeface="Courier New"/>
                <a:cs typeface="Courier New"/>
              </a:rPr>
              <a:t>&lt;/label&gt; </a:t>
            </a:r>
            <a:r>
              <a:rPr sz="1900" dirty="0">
                <a:latin typeface="Courier New"/>
                <a:cs typeface="Courier New"/>
              </a:rPr>
              <a:t>&lt;br&gt;</a:t>
            </a:r>
          </a:p>
          <a:p>
            <a:pPr marL="432303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&lt;input type=”text” value=”” name=”first” size=”8”</a:t>
            </a:r>
            <a:r>
              <a:rPr sz="1900" spc="1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tabindex=”1”</a:t>
            </a:r>
            <a:endParaRPr sz="1900" dirty="0">
              <a:latin typeface="Courier New"/>
              <a:cs typeface="Courier New"/>
            </a:endParaRPr>
          </a:p>
          <a:p>
            <a:pPr marL="867628">
              <a:spcBef>
                <a:spcPts val="49"/>
              </a:spcBef>
            </a:pPr>
            <a:r>
              <a:rPr sz="1900" spc="-5" dirty="0">
                <a:latin typeface="Courier New"/>
                <a:cs typeface="Courier New"/>
              </a:rPr>
              <a:t>required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=”true”/&gt;</a:t>
            </a:r>
            <a:endParaRPr sz="1900" dirty="0">
              <a:latin typeface="Courier New"/>
              <a:cs typeface="Courier New"/>
            </a:endParaRPr>
          </a:p>
          <a:p>
            <a:pPr marL="867628" marR="6047" indent="-435325">
              <a:lnSpc>
                <a:spcPct val="101899"/>
              </a:lnSpc>
              <a:spcBef>
                <a:spcPts val="11"/>
              </a:spcBef>
            </a:pPr>
            <a:r>
              <a:rPr sz="1900" spc="-5" dirty="0">
                <a:latin typeface="Courier New"/>
                <a:cs typeface="Courier New"/>
              </a:rPr>
              <a:t>&lt;input type=”text” value=”” name=”last” size=”14” tabindex=”2”  required=”true”/&gt;</a:t>
            </a:r>
            <a:endParaRPr sz="1900" dirty="0">
              <a:latin typeface="Courier New"/>
              <a:cs typeface="Courier New"/>
            </a:endParaRPr>
          </a:p>
          <a:p>
            <a:pPr marL="432303">
              <a:spcBef>
                <a:spcPts val="602"/>
              </a:spcBef>
            </a:pPr>
            <a:r>
              <a:rPr sz="1900" spc="-5" dirty="0">
                <a:latin typeface="Courier New"/>
                <a:cs typeface="Courier New"/>
              </a:rPr>
              <a:t>&lt;input type=”submit”</a:t>
            </a:r>
            <a:r>
              <a:rPr sz="1900" spc="5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value=”submit”/&gt;</a:t>
            </a:r>
            <a:endParaRPr sz="1900" dirty="0">
              <a:latin typeface="Courier New"/>
              <a:cs typeface="Courier New"/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10</a:t>
            </a:r>
            <a:r>
              <a:rPr lang="vi-VN" smtClean="0"/>
              <a:t> -</a:t>
            </a:r>
            <a:r>
              <a:rPr lang="en-US" smtClean="0"/>
              <a:t> HTML Forms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88058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7" y="95221"/>
            <a:ext cx="3560232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24" dirty="0"/>
              <a:t>Required</a:t>
            </a:r>
            <a:r>
              <a:rPr spc="-71" dirty="0"/>
              <a:t> </a:t>
            </a:r>
            <a:r>
              <a:rPr spc="-11" dirty="0"/>
              <a:t>2-2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5" y="856870"/>
            <a:ext cx="1377524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-5" dirty="0">
                <a:latin typeface="Calibri"/>
                <a:cs typeface="Calibri"/>
              </a:rPr>
              <a:t>Kết</a:t>
            </a:r>
            <a:r>
              <a:rPr spc="-9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quả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27201" y="1447802"/>
            <a:ext cx="7386321" cy="29784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10</a:t>
            </a:r>
            <a:r>
              <a:rPr lang="vi-VN" smtClean="0"/>
              <a:t> -</a:t>
            </a:r>
            <a:r>
              <a:rPr lang="en-US" smtClean="0"/>
              <a:t> HTML Forms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91828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5" y="95221"/>
            <a:ext cx="432816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Placeholder</a:t>
            </a:r>
            <a:r>
              <a:rPr spc="-71" dirty="0"/>
              <a:t> </a:t>
            </a:r>
            <a:r>
              <a:rPr spc="-19" dirty="0"/>
              <a:t>1-2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6" y="779881"/>
            <a:ext cx="11306261" cy="2702144"/>
          </a:xfrm>
          <a:prstGeom prst="rect">
            <a:avLst/>
          </a:prstGeom>
        </p:spPr>
        <p:txBody>
          <a:bodyPr vert="horz" wrap="square" lIns="0" tIns="154934" rIns="0" bIns="0" rtlCol="0">
            <a:spAutoFit/>
          </a:bodyPr>
          <a:lstStyle/>
          <a:p>
            <a:pPr marL="341610" indent="-326493">
              <a:spcBef>
                <a:spcPts val="122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dụ</a:t>
            </a:r>
            <a:endParaRPr dirty="0">
              <a:latin typeface="Calibri"/>
              <a:cs typeface="Calibri"/>
            </a:endParaRPr>
          </a:p>
          <a:p>
            <a:pPr marL="722518" marR="584969" indent="-290218">
              <a:lnSpc>
                <a:spcPct val="101899"/>
              </a:lnSpc>
              <a:spcBef>
                <a:spcPts val="882"/>
              </a:spcBef>
            </a:pPr>
            <a:r>
              <a:rPr sz="1900" spc="-5" dirty="0">
                <a:latin typeface="Courier New"/>
                <a:cs typeface="Courier New"/>
              </a:rPr>
              <a:t>&lt;label&gt;Name: </a:t>
            </a:r>
            <a:r>
              <a:rPr sz="1900" dirty="0">
                <a:latin typeface="Courier New"/>
                <a:cs typeface="Courier New"/>
              </a:rPr>
              <a:t>&lt;img </a:t>
            </a:r>
            <a:r>
              <a:rPr sz="1900" spc="-5" dirty="0">
                <a:latin typeface="Courier New"/>
                <a:cs typeface="Courier New"/>
              </a:rPr>
              <a:t>src=”required_star.gif” height=”10px”  width=”10px”/&gt;&lt;/label&gt;</a:t>
            </a:r>
            <a:r>
              <a:rPr sz="1900" dirty="0">
                <a:latin typeface="Courier New"/>
                <a:cs typeface="Courier New"/>
              </a:rPr>
              <a:t> &lt;br&gt;</a:t>
            </a:r>
          </a:p>
          <a:p>
            <a:pPr marL="722518">
              <a:spcBef>
                <a:spcPts val="54"/>
              </a:spcBef>
            </a:pPr>
            <a:r>
              <a:rPr sz="1900" spc="-5" dirty="0">
                <a:latin typeface="Courier New"/>
                <a:cs typeface="Courier New"/>
              </a:rPr>
              <a:t>&lt;input type=”text” value=”” name=”first”</a:t>
            </a:r>
            <a:r>
              <a:rPr sz="1900" spc="19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size=”8”</a:t>
            </a:r>
            <a:endParaRPr sz="1900" dirty="0">
              <a:latin typeface="Courier New"/>
              <a:cs typeface="Courier New"/>
            </a:endParaRPr>
          </a:p>
          <a:p>
            <a:pPr marL="1012736">
              <a:spcBef>
                <a:spcPts val="49"/>
              </a:spcBef>
            </a:pPr>
            <a:r>
              <a:rPr sz="1900" spc="-5" dirty="0">
                <a:latin typeface="Courier New"/>
                <a:cs typeface="Courier New"/>
              </a:rPr>
              <a:t>tabindex=”1” required=”true” placeholder=”First</a:t>
            </a:r>
            <a:r>
              <a:rPr sz="1900" spc="35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Name”/&gt;</a:t>
            </a:r>
            <a:endParaRPr sz="1900" dirty="0">
              <a:latin typeface="Courier New"/>
              <a:cs typeface="Courier New"/>
            </a:endParaRPr>
          </a:p>
          <a:p>
            <a:pPr marL="1012736" marR="150398" indent="-290218">
              <a:lnSpc>
                <a:spcPts val="2344"/>
              </a:lnSpc>
              <a:spcBef>
                <a:spcPts val="71"/>
              </a:spcBef>
            </a:pPr>
            <a:r>
              <a:rPr sz="1900" spc="-5" dirty="0">
                <a:latin typeface="Courier New"/>
                <a:cs typeface="Courier New"/>
              </a:rPr>
              <a:t>&lt;input type=”text” value=”” name=”last” size=”14”  tabindex=”2” required=”true” placeholder=”Last</a:t>
            </a:r>
            <a:r>
              <a:rPr sz="1900" spc="49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Name”/&gt;</a:t>
            </a:r>
            <a:endParaRPr sz="1900" dirty="0">
              <a:latin typeface="Courier New"/>
              <a:cs typeface="Courier New"/>
            </a:endParaRPr>
          </a:p>
          <a:p>
            <a:pPr marL="432303">
              <a:spcBef>
                <a:spcPts val="513"/>
              </a:spcBef>
            </a:pPr>
            <a:r>
              <a:rPr sz="1900" spc="-5" dirty="0">
                <a:latin typeface="Courier New"/>
                <a:cs typeface="Courier New"/>
              </a:rPr>
              <a:t>&lt;br/&gt;</a:t>
            </a:r>
            <a:endParaRPr sz="1900" dirty="0">
              <a:latin typeface="Courier New"/>
              <a:cs typeface="Courier New"/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10</a:t>
            </a:r>
            <a:r>
              <a:rPr lang="vi-VN" smtClean="0"/>
              <a:t> -</a:t>
            </a:r>
            <a:r>
              <a:rPr lang="en-US" smtClean="0"/>
              <a:t> HTML Forms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85487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7" y="95221"/>
            <a:ext cx="7496387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Giới thiệu </a:t>
            </a:r>
            <a:r>
              <a:rPr spc="-30" dirty="0"/>
              <a:t>về </a:t>
            </a:r>
            <a:r>
              <a:rPr spc="-5" dirty="0"/>
              <a:t>HTML5</a:t>
            </a:r>
            <a:r>
              <a:rPr spc="-49" dirty="0"/>
              <a:t> </a:t>
            </a:r>
            <a:r>
              <a:rPr spc="-24" dirty="0"/>
              <a:t>Forms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407417" y="629412"/>
            <a:ext cx="11175999" cy="680084"/>
          </a:xfrm>
          <a:custGeom>
            <a:avLst/>
            <a:gdLst/>
            <a:ahLst/>
            <a:cxnLst/>
            <a:rect l="l" t="t" r="r" b="b"/>
            <a:pathLst>
              <a:path w="8382000" h="680085">
                <a:moveTo>
                  <a:pt x="8268716" y="0"/>
                </a:moveTo>
                <a:lnTo>
                  <a:pt x="113283" y="0"/>
                </a:lnTo>
                <a:lnTo>
                  <a:pt x="69190" y="8895"/>
                </a:lnTo>
                <a:lnTo>
                  <a:pt x="33181" y="33162"/>
                </a:lnTo>
                <a:lnTo>
                  <a:pt x="8903" y="69169"/>
                </a:lnTo>
                <a:lnTo>
                  <a:pt x="0" y="113284"/>
                </a:lnTo>
                <a:lnTo>
                  <a:pt x="0" y="566420"/>
                </a:lnTo>
                <a:lnTo>
                  <a:pt x="8903" y="610534"/>
                </a:lnTo>
                <a:lnTo>
                  <a:pt x="33181" y="646541"/>
                </a:lnTo>
                <a:lnTo>
                  <a:pt x="69190" y="670808"/>
                </a:lnTo>
                <a:lnTo>
                  <a:pt x="113283" y="679703"/>
                </a:lnTo>
                <a:lnTo>
                  <a:pt x="8268716" y="679703"/>
                </a:lnTo>
                <a:lnTo>
                  <a:pt x="8312830" y="670808"/>
                </a:lnTo>
                <a:lnTo>
                  <a:pt x="8348837" y="646541"/>
                </a:lnTo>
                <a:lnTo>
                  <a:pt x="8373104" y="610534"/>
                </a:lnTo>
                <a:lnTo>
                  <a:pt x="8382000" y="566420"/>
                </a:lnTo>
                <a:lnTo>
                  <a:pt x="8382000" y="113284"/>
                </a:lnTo>
                <a:lnTo>
                  <a:pt x="8373104" y="69169"/>
                </a:lnTo>
                <a:lnTo>
                  <a:pt x="8348837" y="33162"/>
                </a:lnTo>
                <a:lnTo>
                  <a:pt x="8312830" y="8895"/>
                </a:lnTo>
                <a:lnTo>
                  <a:pt x="8268716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7417" y="1387601"/>
            <a:ext cx="11175999" cy="661670"/>
          </a:xfrm>
          <a:custGeom>
            <a:avLst/>
            <a:gdLst/>
            <a:ahLst/>
            <a:cxnLst/>
            <a:rect l="l" t="t" r="r" b="b"/>
            <a:pathLst>
              <a:path w="8382000" h="661669">
                <a:moveTo>
                  <a:pt x="8271764" y="0"/>
                </a:moveTo>
                <a:lnTo>
                  <a:pt x="110236" y="0"/>
                </a:lnTo>
                <a:lnTo>
                  <a:pt x="67326" y="8669"/>
                </a:lnTo>
                <a:lnTo>
                  <a:pt x="32286" y="32305"/>
                </a:lnTo>
                <a:lnTo>
                  <a:pt x="8662" y="67347"/>
                </a:lnTo>
                <a:lnTo>
                  <a:pt x="0" y="110236"/>
                </a:lnTo>
                <a:lnTo>
                  <a:pt x="0" y="551179"/>
                </a:lnTo>
                <a:lnTo>
                  <a:pt x="8662" y="594068"/>
                </a:lnTo>
                <a:lnTo>
                  <a:pt x="32286" y="629110"/>
                </a:lnTo>
                <a:lnTo>
                  <a:pt x="67326" y="652746"/>
                </a:lnTo>
                <a:lnTo>
                  <a:pt x="110236" y="661415"/>
                </a:lnTo>
                <a:lnTo>
                  <a:pt x="8271764" y="661415"/>
                </a:lnTo>
                <a:lnTo>
                  <a:pt x="8314652" y="652746"/>
                </a:lnTo>
                <a:lnTo>
                  <a:pt x="8349694" y="629110"/>
                </a:lnTo>
                <a:lnTo>
                  <a:pt x="8373330" y="594068"/>
                </a:lnTo>
                <a:lnTo>
                  <a:pt x="8382000" y="551179"/>
                </a:lnTo>
                <a:lnTo>
                  <a:pt x="8382000" y="110236"/>
                </a:lnTo>
                <a:lnTo>
                  <a:pt x="8373330" y="67347"/>
                </a:lnTo>
                <a:lnTo>
                  <a:pt x="8349694" y="32305"/>
                </a:lnTo>
                <a:lnTo>
                  <a:pt x="8314652" y="8669"/>
                </a:lnTo>
                <a:lnTo>
                  <a:pt x="8271764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7417" y="2317242"/>
            <a:ext cx="11175999" cy="608329"/>
          </a:xfrm>
          <a:custGeom>
            <a:avLst/>
            <a:gdLst/>
            <a:ahLst/>
            <a:cxnLst/>
            <a:rect l="l" t="t" r="r" b="b"/>
            <a:pathLst>
              <a:path w="8382000" h="608330">
                <a:moveTo>
                  <a:pt x="8280654" y="0"/>
                </a:moveTo>
                <a:lnTo>
                  <a:pt x="101346" y="0"/>
                </a:lnTo>
                <a:lnTo>
                  <a:pt x="61898" y="7959"/>
                </a:lnTo>
                <a:lnTo>
                  <a:pt x="29684" y="29670"/>
                </a:lnTo>
                <a:lnTo>
                  <a:pt x="7964" y="61882"/>
                </a:lnTo>
                <a:lnTo>
                  <a:pt x="0" y="101346"/>
                </a:lnTo>
                <a:lnTo>
                  <a:pt x="0" y="506729"/>
                </a:lnTo>
                <a:lnTo>
                  <a:pt x="7964" y="546193"/>
                </a:lnTo>
                <a:lnTo>
                  <a:pt x="29684" y="578405"/>
                </a:lnTo>
                <a:lnTo>
                  <a:pt x="61898" y="600116"/>
                </a:lnTo>
                <a:lnTo>
                  <a:pt x="101346" y="608076"/>
                </a:lnTo>
                <a:lnTo>
                  <a:pt x="8280654" y="608076"/>
                </a:lnTo>
                <a:lnTo>
                  <a:pt x="8320117" y="600116"/>
                </a:lnTo>
                <a:lnTo>
                  <a:pt x="8352329" y="578405"/>
                </a:lnTo>
                <a:lnTo>
                  <a:pt x="8374040" y="546193"/>
                </a:lnTo>
                <a:lnTo>
                  <a:pt x="8382000" y="506729"/>
                </a:lnTo>
                <a:lnTo>
                  <a:pt x="8382000" y="101346"/>
                </a:lnTo>
                <a:lnTo>
                  <a:pt x="8374040" y="61882"/>
                </a:lnTo>
                <a:lnTo>
                  <a:pt x="8352329" y="29670"/>
                </a:lnTo>
                <a:lnTo>
                  <a:pt x="8320117" y="7959"/>
                </a:lnTo>
                <a:lnTo>
                  <a:pt x="8280654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7417" y="3193542"/>
            <a:ext cx="11175999" cy="594361"/>
          </a:xfrm>
          <a:custGeom>
            <a:avLst/>
            <a:gdLst/>
            <a:ahLst/>
            <a:cxnLst/>
            <a:rect l="l" t="t" r="r" b="b"/>
            <a:pathLst>
              <a:path w="8382000" h="594360">
                <a:moveTo>
                  <a:pt x="8282940" y="0"/>
                </a:moveTo>
                <a:lnTo>
                  <a:pt x="99060" y="0"/>
                </a:lnTo>
                <a:lnTo>
                  <a:pt x="60500" y="7780"/>
                </a:lnTo>
                <a:lnTo>
                  <a:pt x="29013" y="29003"/>
                </a:lnTo>
                <a:lnTo>
                  <a:pt x="7784" y="60489"/>
                </a:lnTo>
                <a:lnTo>
                  <a:pt x="0" y="99060"/>
                </a:lnTo>
                <a:lnTo>
                  <a:pt x="0" y="495300"/>
                </a:lnTo>
                <a:lnTo>
                  <a:pt x="7784" y="533870"/>
                </a:lnTo>
                <a:lnTo>
                  <a:pt x="29013" y="565356"/>
                </a:lnTo>
                <a:lnTo>
                  <a:pt x="60500" y="586579"/>
                </a:lnTo>
                <a:lnTo>
                  <a:pt x="99060" y="594360"/>
                </a:lnTo>
                <a:lnTo>
                  <a:pt x="8282940" y="594360"/>
                </a:lnTo>
                <a:lnTo>
                  <a:pt x="8321510" y="586579"/>
                </a:lnTo>
                <a:lnTo>
                  <a:pt x="8352996" y="565356"/>
                </a:lnTo>
                <a:lnTo>
                  <a:pt x="8374219" y="533870"/>
                </a:lnTo>
                <a:lnTo>
                  <a:pt x="8382000" y="495300"/>
                </a:lnTo>
                <a:lnTo>
                  <a:pt x="8382000" y="99060"/>
                </a:lnTo>
                <a:lnTo>
                  <a:pt x="8374219" y="60489"/>
                </a:lnTo>
                <a:lnTo>
                  <a:pt x="8352996" y="29003"/>
                </a:lnTo>
                <a:lnTo>
                  <a:pt x="8321510" y="7780"/>
                </a:lnTo>
                <a:lnTo>
                  <a:pt x="8282940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7417" y="3898393"/>
            <a:ext cx="11175999" cy="652779"/>
          </a:xfrm>
          <a:custGeom>
            <a:avLst/>
            <a:gdLst/>
            <a:ahLst/>
            <a:cxnLst/>
            <a:rect l="l" t="t" r="r" b="b"/>
            <a:pathLst>
              <a:path w="8382000" h="652779">
                <a:moveTo>
                  <a:pt x="8273288" y="0"/>
                </a:moveTo>
                <a:lnTo>
                  <a:pt x="108711" y="0"/>
                </a:lnTo>
                <a:lnTo>
                  <a:pt x="66399" y="8538"/>
                </a:lnTo>
                <a:lnTo>
                  <a:pt x="31843" y="31829"/>
                </a:lnTo>
                <a:lnTo>
                  <a:pt x="8544" y="66383"/>
                </a:lnTo>
                <a:lnTo>
                  <a:pt x="0" y="108712"/>
                </a:lnTo>
                <a:lnTo>
                  <a:pt x="0" y="543560"/>
                </a:lnTo>
                <a:lnTo>
                  <a:pt x="8544" y="585888"/>
                </a:lnTo>
                <a:lnTo>
                  <a:pt x="31843" y="620442"/>
                </a:lnTo>
                <a:lnTo>
                  <a:pt x="66399" y="643733"/>
                </a:lnTo>
                <a:lnTo>
                  <a:pt x="108711" y="652271"/>
                </a:lnTo>
                <a:lnTo>
                  <a:pt x="8273288" y="652271"/>
                </a:lnTo>
                <a:lnTo>
                  <a:pt x="8315616" y="643733"/>
                </a:lnTo>
                <a:lnTo>
                  <a:pt x="8350170" y="620442"/>
                </a:lnTo>
                <a:lnTo>
                  <a:pt x="8373461" y="585888"/>
                </a:lnTo>
                <a:lnTo>
                  <a:pt x="8382000" y="543560"/>
                </a:lnTo>
                <a:lnTo>
                  <a:pt x="8382000" y="108712"/>
                </a:lnTo>
                <a:lnTo>
                  <a:pt x="8373461" y="66383"/>
                </a:lnTo>
                <a:lnTo>
                  <a:pt x="8350170" y="31829"/>
                </a:lnTo>
                <a:lnTo>
                  <a:pt x="8315616" y="8538"/>
                </a:lnTo>
                <a:lnTo>
                  <a:pt x="8273288" y="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7417" y="4813555"/>
            <a:ext cx="11175999" cy="643254"/>
          </a:xfrm>
          <a:custGeom>
            <a:avLst/>
            <a:gdLst/>
            <a:ahLst/>
            <a:cxnLst/>
            <a:rect l="l" t="t" r="r" b="b"/>
            <a:pathLst>
              <a:path w="8382000" h="643254">
                <a:moveTo>
                  <a:pt x="8274812" y="0"/>
                </a:moveTo>
                <a:lnTo>
                  <a:pt x="107188" y="0"/>
                </a:lnTo>
                <a:lnTo>
                  <a:pt x="65467" y="8425"/>
                </a:lnTo>
                <a:lnTo>
                  <a:pt x="31395" y="31400"/>
                </a:lnTo>
                <a:lnTo>
                  <a:pt x="8423" y="65472"/>
                </a:lnTo>
                <a:lnTo>
                  <a:pt x="0" y="107187"/>
                </a:lnTo>
                <a:lnTo>
                  <a:pt x="0" y="535939"/>
                </a:lnTo>
                <a:lnTo>
                  <a:pt x="8423" y="577655"/>
                </a:lnTo>
                <a:lnTo>
                  <a:pt x="31395" y="611727"/>
                </a:lnTo>
                <a:lnTo>
                  <a:pt x="65467" y="634702"/>
                </a:lnTo>
                <a:lnTo>
                  <a:pt x="107188" y="643128"/>
                </a:lnTo>
                <a:lnTo>
                  <a:pt x="8274812" y="643128"/>
                </a:lnTo>
                <a:lnTo>
                  <a:pt x="8316527" y="634702"/>
                </a:lnTo>
                <a:lnTo>
                  <a:pt x="8350599" y="611727"/>
                </a:lnTo>
                <a:lnTo>
                  <a:pt x="8373574" y="577655"/>
                </a:lnTo>
                <a:lnTo>
                  <a:pt x="8382000" y="535939"/>
                </a:lnTo>
                <a:lnTo>
                  <a:pt x="8382000" y="107187"/>
                </a:lnTo>
                <a:lnTo>
                  <a:pt x="8373574" y="65472"/>
                </a:lnTo>
                <a:lnTo>
                  <a:pt x="8350599" y="31400"/>
                </a:lnTo>
                <a:lnTo>
                  <a:pt x="8316527" y="8425"/>
                </a:lnTo>
                <a:lnTo>
                  <a:pt x="8274812" y="0"/>
                </a:lnTo>
                <a:close/>
              </a:path>
            </a:pathLst>
          </a:custGeom>
          <a:solidFill>
            <a:srgbClr val="B7DE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7417" y="5675339"/>
            <a:ext cx="11175999" cy="666750"/>
          </a:xfrm>
          <a:custGeom>
            <a:avLst/>
            <a:gdLst/>
            <a:ahLst/>
            <a:cxnLst/>
            <a:rect l="l" t="t" r="r" b="b"/>
            <a:pathLst>
              <a:path w="8382000" h="582295">
                <a:moveTo>
                  <a:pt x="8284972" y="0"/>
                </a:moveTo>
                <a:lnTo>
                  <a:pt x="97028" y="0"/>
                </a:lnTo>
                <a:lnTo>
                  <a:pt x="59262" y="7625"/>
                </a:lnTo>
                <a:lnTo>
                  <a:pt x="28421" y="28421"/>
                </a:lnTo>
                <a:lnTo>
                  <a:pt x="7625" y="59262"/>
                </a:lnTo>
                <a:lnTo>
                  <a:pt x="0" y="97028"/>
                </a:lnTo>
                <a:lnTo>
                  <a:pt x="0" y="485140"/>
                </a:lnTo>
                <a:lnTo>
                  <a:pt x="7625" y="522905"/>
                </a:lnTo>
                <a:lnTo>
                  <a:pt x="28421" y="553746"/>
                </a:lnTo>
                <a:lnTo>
                  <a:pt x="59262" y="574542"/>
                </a:lnTo>
                <a:lnTo>
                  <a:pt x="97028" y="582168"/>
                </a:lnTo>
                <a:lnTo>
                  <a:pt x="8284972" y="582168"/>
                </a:lnTo>
                <a:lnTo>
                  <a:pt x="8322742" y="574542"/>
                </a:lnTo>
                <a:lnTo>
                  <a:pt x="8353583" y="553746"/>
                </a:lnTo>
                <a:lnTo>
                  <a:pt x="8374376" y="522905"/>
                </a:lnTo>
                <a:lnTo>
                  <a:pt x="8382000" y="485140"/>
                </a:lnTo>
                <a:lnTo>
                  <a:pt x="8382000" y="97028"/>
                </a:lnTo>
                <a:lnTo>
                  <a:pt x="8374376" y="59262"/>
                </a:lnTo>
                <a:lnTo>
                  <a:pt x="8353583" y="28421"/>
                </a:lnTo>
                <a:lnTo>
                  <a:pt x="8322742" y="7625"/>
                </a:lnTo>
                <a:lnTo>
                  <a:pt x="8284972" y="0"/>
                </a:lnTo>
                <a:close/>
              </a:path>
            </a:pathLst>
          </a:custGeom>
          <a:solidFill>
            <a:srgbClr val="C3D5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18700" y="627180"/>
            <a:ext cx="11064715" cy="5768507"/>
          </a:xfrm>
          <a:prstGeom prst="rect">
            <a:avLst/>
          </a:prstGeom>
        </p:spPr>
        <p:txBody>
          <a:bodyPr vert="horz" wrap="square" lIns="0" tIns="61219" rIns="0" bIns="0" rtlCol="0">
            <a:spAutoFit/>
          </a:bodyPr>
          <a:lstStyle/>
          <a:p>
            <a:pPr marL="20407" marR="203304">
              <a:lnSpc>
                <a:spcPts val="2225"/>
              </a:lnSpc>
              <a:spcBef>
                <a:spcPts val="483"/>
              </a:spcBef>
            </a:pPr>
            <a:r>
              <a:rPr spc="-5" dirty="0">
                <a:latin typeface="Arial"/>
                <a:cs typeface="Arial"/>
              </a:rPr>
              <a:t>HTML5 </a:t>
            </a:r>
            <a:r>
              <a:rPr spc="-19" dirty="0">
                <a:latin typeface="Arial"/>
                <a:cs typeface="Arial"/>
              </a:rPr>
              <a:t>web </a:t>
            </a:r>
            <a:r>
              <a:rPr dirty="0">
                <a:latin typeface="Arial"/>
                <a:cs typeface="Arial"/>
              </a:rPr>
              <a:t>form </a:t>
            </a:r>
            <a:r>
              <a:rPr spc="-5" dirty="0">
                <a:latin typeface="Arial"/>
                <a:cs typeface="Arial"/>
              </a:rPr>
              <a:t>là </a:t>
            </a:r>
            <a:r>
              <a:rPr spc="-11" dirty="0">
                <a:latin typeface="Arial"/>
                <a:cs typeface="Arial"/>
              </a:rPr>
              <a:t>những </a:t>
            </a:r>
            <a:r>
              <a:rPr spc="-5" dirty="0">
                <a:latin typeface="Arial"/>
                <a:cs typeface="Arial"/>
              </a:rPr>
              <a:t>phần </a:t>
            </a:r>
            <a:r>
              <a:rPr dirty="0">
                <a:latin typeface="Arial"/>
                <a:cs typeface="Arial"/>
              </a:rPr>
              <a:t>trên </a:t>
            </a:r>
            <a:r>
              <a:rPr spc="-5" dirty="0">
                <a:latin typeface="Arial"/>
                <a:cs typeface="Arial"/>
              </a:rPr>
              <a:t>trang </a:t>
            </a:r>
            <a:r>
              <a:rPr spc="-24" dirty="0">
                <a:latin typeface="Arial"/>
                <a:cs typeface="Arial"/>
              </a:rPr>
              <a:t>web </a:t>
            </a:r>
            <a:r>
              <a:rPr dirty="0">
                <a:latin typeface="Arial"/>
                <a:cs typeface="Arial"/>
              </a:rPr>
              <a:t>có </a:t>
            </a:r>
            <a:r>
              <a:rPr spc="-5" dirty="0">
                <a:latin typeface="Arial"/>
                <a:cs typeface="Arial"/>
              </a:rPr>
              <a:t>chứa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5" dirty="0">
                <a:latin typeface="Arial"/>
                <a:cs typeface="Arial"/>
              </a:rPr>
              <a:t>thành phần đặc  biệt gọi là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11" dirty="0">
                <a:latin typeface="Arial"/>
                <a:cs typeface="Arial"/>
              </a:rPr>
              <a:t>điều</a:t>
            </a:r>
            <a:r>
              <a:rPr spc="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khiển.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sz="3000" dirty="0">
              <a:latin typeface="Times New Roman"/>
              <a:cs typeface="Times New Roman"/>
            </a:endParaRPr>
          </a:p>
          <a:p>
            <a:pPr marL="19650" marR="6047">
              <a:lnSpc>
                <a:spcPts val="2225"/>
              </a:lnSpc>
              <a:spcBef>
                <a:spcPts val="5"/>
              </a:spcBef>
            </a:pPr>
            <a:r>
              <a:rPr spc="-5" dirty="0">
                <a:latin typeface="Arial"/>
                <a:cs typeface="Arial"/>
              </a:rPr>
              <a:t>Các điều khiển, chẳng hạn nhưcheck boxes, radio buttons, và text </a:t>
            </a:r>
            <a:r>
              <a:rPr spc="-11" dirty="0">
                <a:latin typeface="Arial"/>
                <a:cs typeface="Arial"/>
              </a:rPr>
              <a:t>boxes </a:t>
            </a:r>
            <a:r>
              <a:rPr spc="-5" dirty="0">
                <a:latin typeface="Arial"/>
                <a:cs typeface="Arial"/>
              </a:rPr>
              <a:t>cung  </a:t>
            </a:r>
            <a:r>
              <a:rPr dirty="0">
                <a:latin typeface="Arial"/>
                <a:cs typeface="Arial"/>
              </a:rPr>
              <a:t>cấp </a:t>
            </a:r>
            <a:r>
              <a:rPr spc="-5" dirty="0">
                <a:latin typeface="Arial"/>
                <a:cs typeface="Arial"/>
              </a:rPr>
              <a:t>một giao diện </a:t>
            </a:r>
            <a:r>
              <a:rPr dirty="0">
                <a:latin typeface="Arial"/>
                <a:cs typeface="Arial"/>
              </a:rPr>
              <a:t>trực </a:t>
            </a:r>
            <a:r>
              <a:rPr spc="-5" dirty="0">
                <a:latin typeface="Arial"/>
                <a:cs typeface="Arial"/>
              </a:rPr>
              <a:t>quan để </a:t>
            </a:r>
            <a:r>
              <a:rPr spc="-11" dirty="0">
                <a:latin typeface="Arial"/>
                <a:cs typeface="Arial"/>
              </a:rPr>
              <a:t>người </a:t>
            </a:r>
            <a:r>
              <a:rPr spc="-5" dirty="0">
                <a:latin typeface="Arial"/>
                <a:cs typeface="Arial"/>
              </a:rPr>
              <a:t>dùng tương </a:t>
            </a:r>
            <a:r>
              <a:rPr dirty="0">
                <a:latin typeface="Arial"/>
                <a:cs typeface="Arial"/>
              </a:rPr>
              <a:t>tác với</a:t>
            </a:r>
            <a:r>
              <a:rPr spc="9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chúng.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54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6628">
              <a:lnSpc>
                <a:spcPts val="2398"/>
              </a:lnSpc>
            </a:pPr>
            <a:r>
              <a:rPr spc="-5" dirty="0">
                <a:latin typeface="Arial"/>
                <a:cs typeface="Arial"/>
              </a:rPr>
              <a:t>Một </a:t>
            </a:r>
            <a:r>
              <a:rPr spc="-11" dirty="0">
                <a:latin typeface="Arial"/>
                <a:cs typeface="Arial"/>
              </a:rPr>
              <a:t>người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5" dirty="0">
                <a:latin typeface="Arial"/>
                <a:cs typeface="Arial"/>
              </a:rPr>
              <a:t>dụng cung cấp dữ </a:t>
            </a:r>
            <a:r>
              <a:rPr spc="-11" dirty="0">
                <a:latin typeface="Arial"/>
                <a:cs typeface="Arial"/>
              </a:rPr>
              <a:t>liệu </a:t>
            </a:r>
            <a:r>
              <a:rPr spc="-5" dirty="0">
                <a:latin typeface="Arial"/>
                <a:cs typeface="Arial"/>
              </a:rPr>
              <a:t>thông </a:t>
            </a:r>
            <a:r>
              <a:rPr spc="-11" dirty="0">
                <a:latin typeface="Arial"/>
                <a:cs typeface="Arial"/>
              </a:rPr>
              <a:t>qua </a:t>
            </a:r>
            <a:r>
              <a:rPr spc="-5" dirty="0">
                <a:latin typeface="Arial"/>
                <a:cs typeface="Arial"/>
              </a:rPr>
              <a:t>các </a:t>
            </a:r>
            <a:r>
              <a:rPr spc="-11" dirty="0">
                <a:latin typeface="Arial"/>
                <a:cs typeface="Arial"/>
              </a:rPr>
              <a:t>điều </a:t>
            </a:r>
            <a:r>
              <a:rPr spc="-5" dirty="0">
                <a:latin typeface="Arial"/>
                <a:cs typeface="Arial"/>
              </a:rPr>
              <a:t>khiển </a:t>
            </a:r>
            <a:r>
              <a:rPr spc="-11" dirty="0">
                <a:latin typeface="Arial"/>
                <a:cs typeface="Arial"/>
              </a:rPr>
              <a:t>được gửi</a:t>
            </a:r>
            <a:r>
              <a:rPr spc="239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đến</a:t>
            </a:r>
            <a:endParaRPr dirty="0">
              <a:latin typeface="Arial"/>
              <a:cs typeface="Arial"/>
            </a:endParaRPr>
          </a:p>
          <a:p>
            <a:pPr marL="16628">
              <a:lnSpc>
                <a:spcPts val="2398"/>
              </a:lnSpc>
            </a:pPr>
            <a:r>
              <a:rPr spc="-5" dirty="0">
                <a:latin typeface="Arial"/>
                <a:cs typeface="Arial"/>
              </a:rPr>
              <a:t>máy </a:t>
            </a:r>
            <a:r>
              <a:rPr dirty="0">
                <a:latin typeface="Arial"/>
                <a:cs typeface="Arial"/>
              </a:rPr>
              <a:t>chủ </a:t>
            </a:r>
            <a:r>
              <a:rPr spc="-5" dirty="0">
                <a:latin typeface="Arial"/>
                <a:cs typeface="Arial"/>
              </a:rPr>
              <a:t>để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5" dirty="0">
                <a:latin typeface="Arial"/>
                <a:cs typeface="Arial"/>
              </a:rPr>
              <a:t>lý</a:t>
            </a:r>
            <a:r>
              <a:rPr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tiếp.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dirty="0">
              <a:latin typeface="Times New Roman"/>
              <a:cs typeface="Times New Roman"/>
            </a:endParaRPr>
          </a:p>
          <a:p>
            <a:pPr marL="15114" marR="119413">
              <a:lnSpc>
                <a:spcPts val="2225"/>
              </a:lnSpc>
              <a:spcBef>
                <a:spcPts val="5"/>
              </a:spcBef>
            </a:pPr>
            <a:r>
              <a:rPr spc="-19" dirty="0">
                <a:latin typeface="Arial"/>
                <a:cs typeface="Arial"/>
              </a:rPr>
              <a:t>Trong </a:t>
            </a:r>
            <a:r>
              <a:rPr spc="-5" dirty="0">
                <a:latin typeface="Arial"/>
                <a:cs typeface="Arial"/>
              </a:rPr>
              <a:t>HTML5, </a:t>
            </a:r>
            <a:r>
              <a:rPr dirty="0">
                <a:latin typeface="Arial"/>
                <a:cs typeface="Arial"/>
              </a:rPr>
              <a:t>tạo </a:t>
            </a:r>
            <a:r>
              <a:rPr spc="-5" dirty="0">
                <a:latin typeface="Arial"/>
                <a:cs typeface="Arial"/>
              </a:rPr>
              <a:t>ra các </a:t>
            </a:r>
            <a:r>
              <a:rPr dirty="0">
                <a:latin typeface="Arial"/>
                <a:cs typeface="Arial"/>
              </a:rPr>
              <a:t>form </a:t>
            </a:r>
            <a:r>
              <a:rPr spc="-5" dirty="0">
                <a:latin typeface="Arial"/>
                <a:cs typeface="Arial"/>
              </a:rPr>
              <a:t>được thực hiện dễ dàng hơn </a:t>
            </a:r>
            <a:r>
              <a:rPr dirty="0">
                <a:latin typeface="Arial"/>
                <a:cs typeface="Arial"/>
              </a:rPr>
              <a:t>cho các </a:t>
            </a:r>
            <a:r>
              <a:rPr spc="-5" dirty="0">
                <a:latin typeface="Arial"/>
                <a:cs typeface="Arial"/>
              </a:rPr>
              <a:t>nhà </a:t>
            </a:r>
            <a:r>
              <a:rPr spc="-11" dirty="0">
                <a:latin typeface="Arial"/>
                <a:cs typeface="Arial"/>
              </a:rPr>
              <a:t>phát  </a:t>
            </a:r>
            <a:r>
              <a:rPr dirty="0">
                <a:latin typeface="Arial"/>
                <a:cs typeface="Arial"/>
              </a:rPr>
              <a:t>triển </a:t>
            </a:r>
            <a:r>
              <a:rPr spc="-19" dirty="0">
                <a:latin typeface="Arial"/>
                <a:cs typeface="Arial"/>
              </a:rPr>
              <a:t>Web </a:t>
            </a:r>
            <a:r>
              <a:rPr spc="-5" dirty="0">
                <a:latin typeface="Arial"/>
                <a:cs typeface="Arial"/>
              </a:rPr>
              <a:t>bằng </a:t>
            </a:r>
            <a:r>
              <a:rPr dirty="0">
                <a:latin typeface="Arial"/>
                <a:cs typeface="Arial"/>
              </a:rPr>
              <a:t>cách chuẩn </a:t>
            </a:r>
            <a:r>
              <a:rPr spc="-5" dirty="0">
                <a:latin typeface="Arial"/>
                <a:cs typeface="Arial"/>
              </a:rPr>
              <a:t>hóa </a:t>
            </a:r>
            <a:r>
              <a:rPr dirty="0">
                <a:latin typeface="Arial"/>
                <a:cs typeface="Arial"/>
              </a:rPr>
              <a:t>chúng với </a:t>
            </a:r>
            <a:r>
              <a:rPr spc="-5" dirty="0">
                <a:latin typeface="Arial"/>
                <a:cs typeface="Arial"/>
              </a:rPr>
              <a:t>điều khiển biểu mẫu phong</a:t>
            </a:r>
            <a:r>
              <a:rPr spc="10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phú.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9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8893" marR="247892">
              <a:lnSpc>
                <a:spcPts val="2225"/>
              </a:lnSpc>
            </a:pPr>
            <a:r>
              <a:rPr spc="-5" dirty="0">
                <a:latin typeface="Arial"/>
                <a:cs typeface="Arial"/>
              </a:rPr>
              <a:t>Nó cũng cung </a:t>
            </a:r>
            <a:r>
              <a:rPr dirty="0">
                <a:latin typeface="Arial"/>
                <a:cs typeface="Arial"/>
              </a:rPr>
              <a:t>cấp </a:t>
            </a:r>
            <a:r>
              <a:rPr spc="-5" dirty="0">
                <a:latin typeface="Arial"/>
                <a:cs typeface="Arial"/>
              </a:rPr>
              <a:t>kiểm chứng phía client mà nó được </a:t>
            </a:r>
            <a:r>
              <a:rPr spc="-11" dirty="0">
                <a:latin typeface="Arial"/>
                <a:cs typeface="Arial"/>
              </a:rPr>
              <a:t>xử </a:t>
            </a:r>
            <a:r>
              <a:rPr spc="-5" dirty="0">
                <a:latin typeface="Arial"/>
                <a:cs typeface="Arial"/>
              </a:rPr>
              <a:t>lý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5" dirty="0">
                <a:latin typeface="Arial"/>
                <a:cs typeface="Arial"/>
              </a:rPr>
              <a:t>bản thân </a:t>
            </a:r>
            <a:r>
              <a:rPr dirty="0">
                <a:latin typeface="Arial"/>
                <a:cs typeface="Arial"/>
              </a:rPr>
              <a:t>các  </a:t>
            </a:r>
            <a:r>
              <a:rPr spc="-5" dirty="0">
                <a:latin typeface="Arial"/>
                <a:cs typeface="Arial"/>
              </a:rPr>
              <a:t>trình</a:t>
            </a:r>
            <a:r>
              <a:rPr spc="-19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duyệt.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54"/>
              </a:spcBef>
            </a:pPr>
            <a:endParaRPr sz="3000" dirty="0">
              <a:latin typeface="Times New Roman"/>
              <a:cs typeface="Times New Roman"/>
            </a:endParaRPr>
          </a:p>
          <a:p>
            <a:pPr marL="18139" marR="71043">
              <a:lnSpc>
                <a:spcPts val="2225"/>
              </a:lnSpc>
            </a:pPr>
            <a:r>
              <a:rPr spc="-5" dirty="0">
                <a:latin typeface="Arial"/>
                <a:cs typeface="Arial"/>
              </a:rPr>
              <a:t>Điều này làm giảm thời gian </a:t>
            </a:r>
            <a:r>
              <a:rPr dirty="0">
                <a:latin typeface="Arial"/>
                <a:cs typeface="Arial"/>
              </a:rPr>
              <a:t>tải </a:t>
            </a:r>
            <a:r>
              <a:rPr spc="-5" dirty="0">
                <a:latin typeface="Arial"/>
                <a:cs typeface="Arial"/>
              </a:rPr>
              <a:t>của trang </a:t>
            </a:r>
            <a:r>
              <a:rPr dirty="0">
                <a:latin typeface="Arial"/>
                <a:cs typeface="Arial"/>
              </a:rPr>
              <a:t>và </a:t>
            </a:r>
            <a:r>
              <a:rPr spc="-5" dirty="0">
                <a:latin typeface="Arial"/>
                <a:cs typeface="Arial"/>
              </a:rPr>
              <a:t>cũng loại bỏ </a:t>
            </a:r>
            <a:r>
              <a:rPr dirty="0">
                <a:latin typeface="Arial"/>
                <a:cs typeface="Arial"/>
              </a:rPr>
              <a:t>sự cần </a:t>
            </a:r>
            <a:r>
              <a:rPr spc="-5" dirty="0">
                <a:latin typeface="Arial"/>
                <a:cs typeface="Arial"/>
              </a:rPr>
              <a:t>thiết </a:t>
            </a:r>
            <a:r>
              <a:rPr dirty="0">
                <a:latin typeface="Arial"/>
                <a:cs typeface="Arial"/>
              </a:rPr>
              <a:t>của các  </a:t>
            </a:r>
            <a:r>
              <a:rPr spc="-5" dirty="0">
                <a:latin typeface="Arial"/>
                <a:cs typeface="Arial"/>
              </a:rPr>
              <a:t>mã JavaScript lặp đi lặp lại được đưa </a:t>
            </a:r>
            <a:r>
              <a:rPr dirty="0">
                <a:latin typeface="Arial"/>
                <a:cs typeface="Arial"/>
              </a:rPr>
              <a:t>vào</a:t>
            </a:r>
            <a:r>
              <a:rPr spc="6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trang.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60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15114" marR="15114">
              <a:lnSpc>
                <a:spcPts val="2225"/>
              </a:lnSpc>
            </a:pPr>
            <a:r>
              <a:rPr spc="-5" dirty="0">
                <a:latin typeface="Arial"/>
                <a:cs typeface="Arial"/>
              </a:rPr>
              <a:t>Ngay </a:t>
            </a:r>
            <a:r>
              <a:rPr dirty="0">
                <a:latin typeface="Arial"/>
                <a:cs typeface="Arial"/>
              </a:rPr>
              <a:t>cả sự </a:t>
            </a:r>
            <a:r>
              <a:rPr spc="-5" dirty="0">
                <a:latin typeface="Arial"/>
                <a:cs typeface="Arial"/>
              </a:rPr>
              <a:t>hiển </a:t>
            </a:r>
            <a:r>
              <a:rPr dirty="0">
                <a:latin typeface="Arial"/>
                <a:cs typeface="Arial"/>
              </a:rPr>
              <a:t>thị </a:t>
            </a:r>
            <a:r>
              <a:rPr spc="-5" dirty="0">
                <a:latin typeface="Arial"/>
                <a:cs typeface="Arial"/>
              </a:rPr>
              <a:t>hình ảnh được </a:t>
            </a:r>
            <a:r>
              <a:rPr dirty="0">
                <a:latin typeface="Arial"/>
                <a:cs typeface="Arial"/>
              </a:rPr>
              <a:t>cải </a:t>
            </a:r>
            <a:r>
              <a:rPr spc="-5" dirty="0">
                <a:latin typeface="Arial"/>
                <a:cs typeface="Arial"/>
              </a:rPr>
              <a:t>thiện </a:t>
            </a:r>
            <a:r>
              <a:rPr dirty="0">
                <a:latin typeface="Arial"/>
                <a:cs typeface="Arial"/>
              </a:rPr>
              <a:t>trên các </a:t>
            </a:r>
            <a:r>
              <a:rPr spc="-5" dirty="0">
                <a:latin typeface="Arial"/>
                <a:cs typeface="Arial"/>
              </a:rPr>
              <a:t>thiết bị khác </a:t>
            </a:r>
            <a:r>
              <a:rPr spc="-11" dirty="0">
                <a:latin typeface="Arial"/>
                <a:cs typeface="Arial"/>
              </a:rPr>
              <a:t>nhau, </a:t>
            </a:r>
            <a:r>
              <a:rPr spc="-5" dirty="0">
                <a:latin typeface="Arial"/>
                <a:cs typeface="Arial"/>
              </a:rPr>
              <a:t>chẳng  hạn như iPhone, ipad, màn hình </a:t>
            </a:r>
            <a:r>
              <a:rPr dirty="0">
                <a:latin typeface="Arial"/>
                <a:cs typeface="Arial"/>
              </a:rPr>
              <a:t>cảm </a:t>
            </a:r>
            <a:r>
              <a:rPr spc="-5" dirty="0">
                <a:latin typeface="Arial"/>
                <a:cs typeface="Arial"/>
              </a:rPr>
              <a:t>ứng, </a:t>
            </a:r>
            <a:r>
              <a:rPr dirty="0">
                <a:latin typeface="Arial"/>
                <a:cs typeface="Arial"/>
              </a:rPr>
              <a:t>và </a:t>
            </a:r>
            <a:r>
              <a:rPr spc="-5" dirty="0">
                <a:latin typeface="Arial"/>
                <a:cs typeface="Arial"/>
              </a:rPr>
              <a:t>các trình</a:t>
            </a:r>
            <a:r>
              <a:rPr spc="90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duyệt.</a:t>
            </a:r>
            <a:endParaRPr dirty="0">
              <a:latin typeface="Arial"/>
              <a:cs typeface="Arial"/>
            </a:endParaRPr>
          </a:p>
        </p:txBody>
      </p:sp>
      <p:sp>
        <p:nvSpPr>
          <p:cNvPr id="2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10</a:t>
            </a:r>
            <a:r>
              <a:rPr lang="vi-VN" smtClean="0"/>
              <a:t> -</a:t>
            </a:r>
            <a:r>
              <a:rPr lang="en-US" smtClean="0"/>
              <a:t> HTML Forms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97928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5" y="95221"/>
            <a:ext cx="432816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Placeholder</a:t>
            </a:r>
            <a:r>
              <a:rPr spc="-71" dirty="0"/>
              <a:t> </a:t>
            </a:r>
            <a:r>
              <a:rPr spc="-19" dirty="0"/>
              <a:t>2-2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5" y="933069"/>
            <a:ext cx="1377524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-5" dirty="0">
                <a:latin typeface="Calibri"/>
                <a:cs typeface="Calibri"/>
              </a:rPr>
              <a:t>Kết</a:t>
            </a:r>
            <a:r>
              <a:rPr spc="-9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quả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41601" y="1447801"/>
            <a:ext cx="6400801" cy="42169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10</a:t>
            </a:r>
            <a:r>
              <a:rPr lang="vi-VN" smtClean="0"/>
              <a:t> -</a:t>
            </a:r>
            <a:r>
              <a:rPr lang="en-US" smtClean="0"/>
              <a:t> HTML Forms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41002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5" y="95221"/>
            <a:ext cx="309880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41" dirty="0"/>
              <a:t>Pattern</a:t>
            </a:r>
            <a:r>
              <a:rPr spc="-114" dirty="0"/>
              <a:t> </a:t>
            </a:r>
            <a:r>
              <a:rPr spc="-5" dirty="0"/>
              <a:t>1-2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3" y="695351"/>
            <a:ext cx="11306261" cy="3394419"/>
          </a:xfrm>
          <a:prstGeom prst="rect">
            <a:avLst/>
          </a:prstGeom>
        </p:spPr>
        <p:txBody>
          <a:bodyPr vert="horz" wrap="square" lIns="0" tIns="204815" rIns="0" bIns="0" rtlCol="0">
            <a:spAutoFit/>
          </a:bodyPr>
          <a:lstStyle/>
          <a:p>
            <a:pPr marL="341610" indent="-326493">
              <a:spcBef>
                <a:spcPts val="161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23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dụ</a:t>
            </a:r>
            <a:endParaRPr dirty="0">
              <a:latin typeface="Calibri"/>
              <a:cs typeface="Calibri"/>
            </a:endParaRPr>
          </a:p>
          <a:p>
            <a:pPr marL="432303">
              <a:spcBef>
                <a:spcPts val="1256"/>
              </a:spcBef>
            </a:pPr>
            <a:r>
              <a:rPr sz="1900" spc="-5" dirty="0">
                <a:latin typeface="Courier New"/>
                <a:cs typeface="Courier New"/>
              </a:rPr>
              <a:t>&lt;label&gt;Phone number:&lt;img src=”required_star.gif”</a:t>
            </a:r>
            <a:r>
              <a:rPr sz="1900" spc="79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height=”10px”</a:t>
            </a:r>
            <a:endParaRPr sz="1900" dirty="0">
              <a:latin typeface="Courier New"/>
              <a:cs typeface="Courier New"/>
            </a:endParaRPr>
          </a:p>
          <a:p>
            <a:pPr marL="867628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width=”10px”/&gt;&lt;/label&gt;</a:t>
            </a:r>
            <a:endParaRPr sz="1900" dirty="0">
              <a:latin typeface="Courier New"/>
              <a:cs typeface="Courier New"/>
            </a:endParaRPr>
          </a:p>
          <a:p>
            <a:pPr marL="867628" marR="733099" indent="-290218">
              <a:lnSpc>
                <a:spcPct val="101899"/>
              </a:lnSpc>
              <a:spcBef>
                <a:spcPts val="19"/>
              </a:spcBef>
            </a:pPr>
            <a:r>
              <a:rPr sz="1900" spc="-5" dirty="0">
                <a:latin typeface="Courier New"/>
                <a:cs typeface="Courier New"/>
              </a:rPr>
              <a:t>&lt;input type=”tel” value=”” size=”4” maxlength=”5”  tabindex=”11” required=”true” placeholder =  ”Code”pattern=”[+0-9]{1,4}”</a:t>
            </a:r>
            <a:r>
              <a:rPr sz="1900" spc="3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title=”Format:(+)99(99)”/&gt;</a:t>
            </a:r>
            <a:endParaRPr sz="1900" dirty="0">
              <a:latin typeface="Courier New"/>
              <a:cs typeface="Courier New"/>
            </a:endParaRPr>
          </a:p>
          <a:p>
            <a:pPr marL="577411">
              <a:spcBef>
                <a:spcPts val="60"/>
              </a:spcBef>
            </a:pPr>
            <a:r>
              <a:rPr sz="1900" spc="-5" dirty="0">
                <a:latin typeface="Courier New"/>
                <a:cs typeface="Courier New"/>
              </a:rPr>
              <a:t>&lt;label&gt;-&lt;/label&gt;</a:t>
            </a:r>
            <a:endParaRPr sz="1900" dirty="0">
              <a:latin typeface="Courier New"/>
              <a:cs typeface="Courier New"/>
            </a:endParaRPr>
          </a:p>
          <a:p>
            <a:pPr marL="867628" marR="1316557" indent="-290218">
              <a:lnSpc>
                <a:spcPts val="2333"/>
              </a:lnSpc>
              <a:spcBef>
                <a:spcPts val="79"/>
              </a:spcBef>
            </a:pPr>
            <a:r>
              <a:rPr sz="1900" spc="-5" dirty="0">
                <a:latin typeface="Courier New"/>
                <a:cs typeface="Courier New"/>
              </a:rPr>
              <a:t>&lt;input type=”tel” value=”” size=”10” maxlength=”12”  tabindex=”13” required=”true”</a:t>
            </a:r>
            <a:r>
              <a:rPr sz="1900" spc="19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placeholder=”Number”</a:t>
            </a:r>
            <a:endParaRPr sz="1900" dirty="0">
              <a:latin typeface="Courier New"/>
              <a:cs typeface="Courier New"/>
            </a:endParaRPr>
          </a:p>
          <a:p>
            <a:pPr marL="867628">
              <a:spcBef>
                <a:spcPts val="529"/>
              </a:spcBef>
              <a:tabLst>
                <a:tab pos="3921704" algn="l"/>
              </a:tabLst>
            </a:pPr>
            <a:r>
              <a:rPr sz="1900" spc="-5" dirty="0">
                <a:latin typeface="Courier New"/>
                <a:cs typeface="Courier New"/>
              </a:rPr>
              <a:t>pattern=”[0-9]{8,}”	title=”Minimum 8 numbers”/&gt;</a:t>
            </a:r>
            <a:endParaRPr sz="1900" dirty="0">
              <a:latin typeface="Courier New"/>
              <a:cs typeface="Courier New"/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10</a:t>
            </a:r>
            <a:r>
              <a:rPr lang="vi-VN" smtClean="0"/>
              <a:t> -</a:t>
            </a:r>
            <a:r>
              <a:rPr lang="en-US" smtClean="0"/>
              <a:t> HTML Forms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79501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5" y="95221"/>
            <a:ext cx="309880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41" dirty="0"/>
              <a:t>Pattern</a:t>
            </a:r>
            <a:r>
              <a:rPr spc="-114" dirty="0"/>
              <a:t> </a:t>
            </a:r>
            <a:r>
              <a:rPr spc="-5" dirty="0"/>
              <a:t>2-2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5" y="856870"/>
            <a:ext cx="1377524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-5" dirty="0">
                <a:latin typeface="Calibri"/>
                <a:cs typeface="Calibri"/>
              </a:rPr>
              <a:t>Kết</a:t>
            </a:r>
            <a:r>
              <a:rPr spc="-9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quả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32002" y="1524002"/>
            <a:ext cx="7624875" cy="3489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10</a:t>
            </a:r>
            <a:r>
              <a:rPr lang="vi-VN" smtClean="0"/>
              <a:t> -</a:t>
            </a:r>
            <a:r>
              <a:rPr lang="en-US" smtClean="0"/>
              <a:t> HTML Forms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66024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6" y="95221"/>
            <a:ext cx="3399368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Multiple</a:t>
            </a:r>
            <a:r>
              <a:rPr spc="-84" dirty="0"/>
              <a:t> </a:t>
            </a:r>
            <a:r>
              <a:rPr spc="-5" dirty="0"/>
              <a:t>1-2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8" y="894969"/>
            <a:ext cx="10758592" cy="2063876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Thuộc tính multiple cho phép nhập vào nhiều địa chỉ email trong </a:t>
            </a:r>
            <a:r>
              <a:rPr spc="5" dirty="0">
                <a:latin typeface="Calibri"/>
                <a:cs typeface="Calibri"/>
              </a:rPr>
              <a:t>một</a:t>
            </a:r>
            <a:r>
              <a:rPr spc="-2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trường.</a:t>
            </a:r>
            <a:endParaRPr>
              <a:latin typeface="Calibri"/>
              <a:cs typeface="Calibri"/>
            </a:endParaRPr>
          </a:p>
          <a:p>
            <a:pPr marL="432303" marR="6047">
              <a:lnSpc>
                <a:spcPct val="101899"/>
              </a:lnSpc>
              <a:spcBef>
                <a:spcPts val="1590"/>
              </a:spcBef>
            </a:pPr>
            <a:r>
              <a:rPr sz="1900" spc="-5" dirty="0">
                <a:latin typeface="Courier New"/>
                <a:cs typeface="Courier New"/>
              </a:rPr>
              <a:t>&lt;label&gt;Email Address:&lt;img src=”required_star.gif” height=”10px”  width=”10px”/&gt;&lt;/label&gt;</a:t>
            </a:r>
            <a:endParaRPr sz="1900">
              <a:latin typeface="Courier New"/>
              <a:cs typeface="Courier New"/>
            </a:endParaRPr>
          </a:p>
          <a:p>
            <a:pPr marL="432303">
              <a:spcBef>
                <a:spcPts val="60"/>
              </a:spcBef>
            </a:pPr>
            <a:r>
              <a:rPr sz="1900" spc="-5" dirty="0">
                <a:latin typeface="Courier New"/>
                <a:cs typeface="Courier New"/>
              </a:rPr>
              <a:t>&lt;input type=”email” value=”” name=”emailid”</a:t>
            </a:r>
            <a:r>
              <a:rPr sz="1900" spc="6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maxlength=”255”</a:t>
            </a:r>
            <a:endParaRPr sz="1900">
              <a:latin typeface="Courier New"/>
              <a:cs typeface="Courier New"/>
            </a:endParaRPr>
          </a:p>
          <a:p>
            <a:pPr marL="432303">
              <a:spcBef>
                <a:spcPts val="49"/>
              </a:spcBef>
            </a:pPr>
            <a:r>
              <a:rPr sz="1900" spc="-5" dirty="0">
                <a:latin typeface="Courier New"/>
                <a:cs typeface="Courier New"/>
              </a:rPr>
              <a:t>tabindex=”5” required=”true” placeholder=”Email</a:t>
            </a:r>
            <a:r>
              <a:rPr sz="1900" spc="3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Address”</a:t>
            </a:r>
            <a:endParaRPr sz="1900">
              <a:latin typeface="Courier New"/>
              <a:cs typeface="Courier New"/>
            </a:endParaRPr>
          </a:p>
          <a:p>
            <a:pPr marL="432303">
              <a:spcBef>
                <a:spcPts val="602"/>
              </a:spcBef>
            </a:pPr>
            <a:r>
              <a:rPr sz="1900" spc="-5" dirty="0">
                <a:latin typeface="Courier New"/>
                <a:cs typeface="Courier New"/>
              </a:rPr>
              <a:t>multiple/&gt;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10</a:t>
            </a:r>
            <a:r>
              <a:rPr lang="vi-VN" smtClean="0"/>
              <a:t> -</a:t>
            </a:r>
            <a:r>
              <a:rPr lang="en-US" smtClean="0"/>
              <a:t> HTML Forms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237319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6" y="95221"/>
            <a:ext cx="3399368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Multiple</a:t>
            </a:r>
            <a:r>
              <a:rPr spc="-84" dirty="0"/>
              <a:t> </a:t>
            </a:r>
            <a:r>
              <a:rPr spc="-5" dirty="0"/>
              <a:t>2-2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5" y="928495"/>
            <a:ext cx="1413932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-5" dirty="0">
                <a:latin typeface="Calibri"/>
                <a:cs typeface="Calibri"/>
              </a:rPr>
              <a:t>Kết</a:t>
            </a:r>
            <a:r>
              <a:rPr spc="14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quả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25602" y="1600199"/>
            <a:ext cx="8975342" cy="411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10</a:t>
            </a:r>
            <a:r>
              <a:rPr lang="vi-VN" smtClean="0"/>
              <a:t> -</a:t>
            </a:r>
            <a:r>
              <a:rPr lang="en-US" smtClean="0"/>
              <a:t> HTML Forms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03288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8" y="95221"/>
            <a:ext cx="386334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24" dirty="0"/>
              <a:t>Autofocus</a:t>
            </a:r>
            <a:r>
              <a:rPr spc="-71" dirty="0"/>
              <a:t> </a:t>
            </a:r>
            <a:r>
              <a:rPr spc="-5" dirty="0"/>
              <a:t>1-2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6" y="945269"/>
            <a:ext cx="10282768" cy="3760336"/>
          </a:xfrm>
          <a:prstGeom prst="rect">
            <a:avLst/>
          </a:prstGeom>
        </p:spPr>
        <p:txBody>
          <a:bodyPr vert="horz" wrap="square" lIns="0" tIns="37032" rIns="0" bIns="0" rtlCol="0">
            <a:spAutoFit/>
          </a:bodyPr>
          <a:lstStyle/>
          <a:p>
            <a:pPr marL="341610" indent="-326493">
              <a:spcBef>
                <a:spcPts val="29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Khi trang load con </a:t>
            </a:r>
            <a:r>
              <a:rPr spc="-5" dirty="0">
                <a:latin typeface="Calibri"/>
                <a:cs typeface="Calibri"/>
              </a:rPr>
              <a:t>trỏ </a:t>
            </a:r>
            <a:r>
              <a:rPr dirty="0">
                <a:latin typeface="Calibri"/>
                <a:cs typeface="Calibri"/>
              </a:rPr>
              <a:t>sẽ đặt vào điều khiển được chỉ</a:t>
            </a:r>
            <a:r>
              <a:rPr spc="-184" dirty="0">
                <a:latin typeface="Calibri"/>
                <a:cs typeface="Calibri"/>
              </a:rPr>
              <a:t> </a:t>
            </a:r>
            <a:r>
              <a:rPr spc="-49" dirty="0">
                <a:latin typeface="Calibri"/>
                <a:cs typeface="Calibri"/>
              </a:rPr>
              <a:t>ra</a:t>
            </a:r>
            <a:endParaRPr dirty="0">
              <a:latin typeface="Calibri"/>
              <a:cs typeface="Calibri"/>
            </a:endParaRPr>
          </a:p>
          <a:p>
            <a:pPr marL="341610" indent="-326493">
              <a:spcBef>
                <a:spcPts val="135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-41" dirty="0">
                <a:latin typeface="Calibri"/>
                <a:cs typeface="Calibri"/>
              </a:rPr>
              <a:t>Tuy </a:t>
            </a:r>
            <a:r>
              <a:rPr dirty="0">
                <a:latin typeface="Calibri"/>
                <a:cs typeface="Calibri"/>
              </a:rPr>
              <a:t>nhiên không phải lúc nào </a:t>
            </a:r>
            <a:r>
              <a:rPr spc="5" dirty="0">
                <a:latin typeface="Calibri"/>
                <a:cs typeface="Calibri"/>
              </a:rPr>
              <a:t>cũng </a:t>
            </a:r>
            <a:r>
              <a:rPr spc="-19" dirty="0">
                <a:latin typeface="Calibri"/>
                <a:cs typeface="Calibri"/>
              </a:rPr>
              <a:t>vậy </a:t>
            </a:r>
            <a:r>
              <a:rPr dirty="0">
                <a:latin typeface="Calibri"/>
                <a:cs typeface="Calibri"/>
              </a:rPr>
              <a:t>nếu người </a:t>
            </a:r>
            <a:r>
              <a:rPr spc="5" dirty="0">
                <a:latin typeface="Calibri"/>
                <a:cs typeface="Calibri"/>
              </a:rPr>
              <a:t>dùng chọn </a:t>
            </a:r>
            <a:r>
              <a:rPr dirty="0">
                <a:latin typeface="Calibri"/>
                <a:cs typeface="Calibri"/>
              </a:rPr>
              <a:t>điều khiển</a:t>
            </a:r>
            <a:r>
              <a:rPr spc="-2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khác.</a:t>
            </a:r>
          </a:p>
          <a:p>
            <a:pPr marL="341610" indent="-326493">
              <a:spcBef>
                <a:spcPts val="135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Chỉ có </a:t>
            </a:r>
            <a:r>
              <a:rPr spc="5" dirty="0">
                <a:latin typeface="Calibri"/>
                <a:cs typeface="Calibri"/>
              </a:rPr>
              <a:t>một điều khiển </a:t>
            </a:r>
            <a:r>
              <a:rPr dirty="0">
                <a:latin typeface="Calibri"/>
                <a:cs typeface="Calibri"/>
              </a:rPr>
              <a:t>được nhận con </a:t>
            </a:r>
            <a:r>
              <a:rPr spc="-5" dirty="0">
                <a:latin typeface="Calibri"/>
                <a:cs typeface="Calibri"/>
              </a:rPr>
              <a:t>trỏ </a:t>
            </a:r>
            <a:r>
              <a:rPr dirty="0">
                <a:latin typeface="Calibri"/>
                <a:cs typeface="Calibri"/>
              </a:rPr>
              <a:t>khi trang </a:t>
            </a:r>
            <a:r>
              <a:rPr spc="-5" dirty="0">
                <a:latin typeface="Calibri"/>
                <a:cs typeface="Calibri"/>
              </a:rPr>
              <a:t>tải</a:t>
            </a:r>
            <a:r>
              <a:rPr spc="-2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lên.</a:t>
            </a:r>
          </a:p>
          <a:p>
            <a:pPr marL="432303">
              <a:spcBef>
                <a:spcPts val="3017"/>
              </a:spcBef>
            </a:pPr>
            <a:r>
              <a:rPr sz="1900" spc="-5" dirty="0">
                <a:latin typeface="Courier New"/>
                <a:cs typeface="Courier New"/>
              </a:rPr>
              <a:t>&lt;label&gt;Name:&lt;/label&gt;</a:t>
            </a:r>
            <a:endParaRPr sz="1900" dirty="0">
              <a:latin typeface="Courier New"/>
              <a:cs typeface="Courier New"/>
            </a:endParaRPr>
          </a:p>
          <a:p>
            <a:pPr marL="577411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&lt;br&gt;</a:t>
            </a:r>
            <a:endParaRPr sz="1900" dirty="0">
              <a:latin typeface="Courier New"/>
              <a:cs typeface="Courier New"/>
            </a:endParaRPr>
          </a:p>
          <a:p>
            <a:pPr marL="1012736" marR="891812" indent="-290218">
              <a:lnSpc>
                <a:spcPct val="101899"/>
              </a:lnSpc>
              <a:spcBef>
                <a:spcPts val="19"/>
              </a:spcBef>
            </a:pPr>
            <a:r>
              <a:rPr sz="1900" spc="-5" dirty="0">
                <a:latin typeface="Courier New"/>
                <a:cs typeface="Courier New"/>
              </a:rPr>
              <a:t>&lt;input type=”text” value=”” name=”first” size=”8”  tabindex=”1” placeholder =”First Name”</a:t>
            </a:r>
            <a:r>
              <a:rPr sz="1900" spc="3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autofocus/&gt;</a:t>
            </a:r>
            <a:endParaRPr sz="1900" dirty="0">
              <a:latin typeface="Courier New"/>
              <a:cs typeface="Courier New"/>
            </a:endParaRPr>
          </a:p>
          <a:p>
            <a:pPr marL="722518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&lt;input type=”submit”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value=”submit”/&gt;</a:t>
            </a:r>
            <a:endParaRPr sz="1900" dirty="0">
              <a:latin typeface="Courier New"/>
              <a:cs typeface="Courier New"/>
            </a:endParaRPr>
          </a:p>
          <a:p>
            <a:pPr marL="722518">
              <a:spcBef>
                <a:spcPts val="60"/>
              </a:spcBef>
            </a:pPr>
            <a:r>
              <a:rPr sz="1900" spc="-5" dirty="0">
                <a:latin typeface="Courier New"/>
                <a:cs typeface="Courier New"/>
              </a:rPr>
              <a:t>&lt;br&gt;</a:t>
            </a:r>
            <a:endParaRPr sz="1900" dirty="0">
              <a:latin typeface="Courier New"/>
              <a:cs typeface="Courier New"/>
            </a:endParaRPr>
          </a:p>
          <a:p>
            <a:pPr marL="432303">
              <a:spcBef>
                <a:spcPts val="602"/>
              </a:spcBef>
            </a:pPr>
            <a:r>
              <a:rPr sz="1900" spc="-5" dirty="0">
                <a:latin typeface="Courier New"/>
                <a:cs typeface="Courier New"/>
              </a:rPr>
              <a:t>&lt;label&gt;First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Name&lt;/label&gt;</a:t>
            </a:r>
            <a:endParaRPr sz="19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40630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8" y="95221"/>
            <a:ext cx="386334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24" dirty="0"/>
              <a:t>Autofocus</a:t>
            </a:r>
            <a:r>
              <a:rPr spc="-71" dirty="0"/>
              <a:t> </a:t>
            </a:r>
            <a:r>
              <a:rPr spc="-5" dirty="0"/>
              <a:t>2-2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5" y="933069"/>
            <a:ext cx="1377524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-5" dirty="0">
                <a:latin typeface="Calibri"/>
                <a:cs typeface="Calibri"/>
              </a:rPr>
              <a:t>Kết</a:t>
            </a:r>
            <a:r>
              <a:rPr spc="-9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quả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44801" y="1600200"/>
            <a:ext cx="6543039" cy="38862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10</a:t>
            </a:r>
            <a:r>
              <a:rPr lang="vi-VN" smtClean="0"/>
              <a:t> -</a:t>
            </a:r>
            <a:r>
              <a:rPr lang="en-US" smtClean="0"/>
              <a:t> HTML Forms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942507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7" y="95221"/>
            <a:ext cx="1468120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84" dirty="0"/>
              <a:t>F</a:t>
            </a:r>
            <a:r>
              <a:rPr spc="-11" dirty="0"/>
              <a:t>orm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6" y="971170"/>
            <a:ext cx="10828020" cy="4663177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lnSpc>
                <a:spcPts val="2572"/>
              </a:lnSpc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Các</a:t>
            </a:r>
            <a:r>
              <a:rPr spc="26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phiên</a:t>
            </a:r>
            <a:r>
              <a:rPr spc="26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bản</a:t>
            </a:r>
            <a:r>
              <a:rPr spc="26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trước</a:t>
            </a:r>
            <a:r>
              <a:rPr spc="269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tất</a:t>
            </a:r>
            <a:r>
              <a:rPr spc="26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cả</a:t>
            </a:r>
            <a:r>
              <a:rPr spc="26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các</a:t>
            </a:r>
            <a:r>
              <a:rPr spc="26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điều</a:t>
            </a:r>
            <a:r>
              <a:rPr spc="27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khiển</a:t>
            </a:r>
            <a:r>
              <a:rPr spc="26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phải</a:t>
            </a:r>
            <a:r>
              <a:rPr spc="27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đặt</a:t>
            </a:r>
            <a:r>
              <a:rPr spc="26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trong</a:t>
            </a:r>
            <a:r>
              <a:rPr spc="26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cặp</a:t>
            </a:r>
            <a:r>
              <a:rPr spc="26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thể</a:t>
            </a:r>
            <a:r>
              <a:rPr spc="255" dirty="0">
                <a:latin typeface="Calibri"/>
                <a:cs typeface="Calibri"/>
              </a:rPr>
              <a:t> </a:t>
            </a:r>
            <a:r>
              <a:rPr spc="11" dirty="0">
                <a:latin typeface="Calibri"/>
                <a:cs typeface="Calibri"/>
              </a:rPr>
              <a:t>mở</a:t>
            </a:r>
            <a:r>
              <a:rPr spc="269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và</a:t>
            </a:r>
            <a:r>
              <a:rPr spc="26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đóng</a:t>
            </a:r>
            <a:endParaRPr>
              <a:latin typeface="Calibri"/>
              <a:cs typeface="Calibri"/>
            </a:endParaRPr>
          </a:p>
          <a:p>
            <a:pPr marL="341610">
              <a:lnSpc>
                <a:spcPts val="2499"/>
              </a:lnSpc>
            </a:pPr>
            <a:r>
              <a:rPr dirty="0">
                <a:latin typeface="Calibri"/>
                <a:cs typeface="Calibri"/>
              </a:rPr>
              <a:t>&lt;form&gt;.</a:t>
            </a:r>
            <a:endParaRPr>
              <a:latin typeface="Calibri"/>
              <a:cs typeface="Calibri"/>
            </a:endParaRPr>
          </a:p>
          <a:p>
            <a:pPr marL="341610" marR="7558" indent="-326493">
              <a:lnSpc>
                <a:spcPts val="2499"/>
              </a:lnSpc>
              <a:spcBef>
                <a:spcPts val="1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-30" dirty="0">
                <a:latin typeface="Calibri"/>
                <a:cs typeface="Calibri"/>
              </a:rPr>
              <a:t>Trong </a:t>
            </a:r>
            <a:r>
              <a:rPr dirty="0">
                <a:latin typeface="Calibri"/>
                <a:cs typeface="Calibri"/>
              </a:rPr>
              <a:t>HTML5, các điều khiển </a:t>
            </a:r>
            <a:r>
              <a:rPr spc="-5" dirty="0">
                <a:latin typeface="Calibri"/>
                <a:cs typeface="Calibri"/>
              </a:rPr>
              <a:t>có </a:t>
            </a:r>
            <a:r>
              <a:rPr dirty="0">
                <a:latin typeface="Calibri"/>
                <a:cs typeface="Calibri"/>
              </a:rPr>
              <a:t>thể đặt </a:t>
            </a:r>
            <a:r>
              <a:rPr spc="5" dirty="0">
                <a:latin typeface="Calibri"/>
                <a:cs typeface="Calibri"/>
              </a:rPr>
              <a:t>ở </a:t>
            </a:r>
            <a:r>
              <a:rPr dirty="0">
                <a:latin typeface="Calibri"/>
                <a:cs typeface="Calibri"/>
              </a:rPr>
              <a:t>bất kỳ đầu sau đó chỉ </a:t>
            </a:r>
            <a:r>
              <a:rPr spc="-19" dirty="0">
                <a:latin typeface="Calibri"/>
                <a:cs typeface="Calibri"/>
              </a:rPr>
              <a:t>ra </a:t>
            </a:r>
            <a:r>
              <a:rPr dirty="0">
                <a:latin typeface="Calibri"/>
                <a:cs typeface="Calibri"/>
              </a:rPr>
              <a:t>thuộc tính  </a:t>
            </a:r>
            <a:r>
              <a:rPr spc="-5" dirty="0">
                <a:latin typeface="Calibri"/>
                <a:cs typeface="Calibri"/>
              </a:rPr>
              <a:t>form </a:t>
            </a:r>
            <a:r>
              <a:rPr spc="5" dirty="0">
                <a:latin typeface="Calibri"/>
                <a:cs typeface="Calibri"/>
              </a:rPr>
              <a:t>tham </a:t>
            </a:r>
            <a:r>
              <a:rPr dirty="0">
                <a:latin typeface="Calibri"/>
                <a:cs typeface="Calibri"/>
              </a:rPr>
              <a:t>chiếu </a:t>
            </a:r>
            <a:r>
              <a:rPr spc="5" dirty="0">
                <a:latin typeface="Calibri"/>
                <a:cs typeface="Calibri"/>
              </a:rPr>
              <a:t>đến </a:t>
            </a:r>
            <a:r>
              <a:rPr spc="-5" dirty="0">
                <a:latin typeface="Calibri"/>
                <a:cs typeface="Calibri"/>
              </a:rPr>
              <a:t>form </a:t>
            </a:r>
            <a:r>
              <a:rPr spc="5" dirty="0">
                <a:latin typeface="Calibri"/>
                <a:cs typeface="Calibri"/>
              </a:rPr>
              <a:t>chứa</a:t>
            </a:r>
            <a:r>
              <a:rPr spc="-1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nó.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43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dụ.</a:t>
            </a:r>
            <a:endParaRPr>
              <a:latin typeface="Calibri"/>
              <a:cs typeface="Calibri"/>
            </a:endParaRPr>
          </a:p>
          <a:p>
            <a:pPr marR="7919741" algn="ctr">
              <a:spcBef>
                <a:spcPts val="2349"/>
              </a:spcBef>
            </a:pPr>
            <a:r>
              <a:rPr sz="1900" spc="-5" dirty="0">
                <a:latin typeface="Courier New"/>
                <a:cs typeface="Courier New"/>
              </a:rPr>
              <a:t>&lt;body&gt;</a:t>
            </a:r>
            <a:endParaRPr sz="1900">
              <a:latin typeface="Courier New"/>
              <a:cs typeface="Courier New"/>
            </a:endParaRPr>
          </a:p>
          <a:p>
            <a:pPr marL="577411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&lt;input type=”text” name=”mytext” id=”mytext”</a:t>
            </a:r>
            <a:r>
              <a:rPr sz="1900" spc="95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form=”myform”/&gt;</a:t>
            </a:r>
            <a:endParaRPr sz="1900">
              <a:latin typeface="Courier New"/>
              <a:cs typeface="Courier New"/>
            </a:endParaRPr>
          </a:p>
          <a:p>
            <a:pPr marR="7775387" algn="ctr">
              <a:spcBef>
                <a:spcPts val="60"/>
              </a:spcBef>
            </a:pPr>
            <a:r>
              <a:rPr sz="1900" spc="-5" dirty="0">
                <a:latin typeface="Courier New"/>
                <a:cs typeface="Courier New"/>
              </a:rPr>
              <a:t>. .</a:t>
            </a:r>
            <a:r>
              <a:rPr sz="1900" spc="-106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.</a:t>
            </a:r>
            <a:endParaRPr sz="1900">
              <a:latin typeface="Courier New"/>
              <a:cs typeface="Courier New"/>
            </a:endParaRPr>
          </a:p>
          <a:p>
            <a:pPr marR="7774633" algn="ctr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. .</a:t>
            </a:r>
            <a:r>
              <a:rPr sz="1900" spc="-1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.</a:t>
            </a:r>
            <a:endParaRPr sz="1900">
              <a:latin typeface="Courier New"/>
              <a:cs typeface="Courier New"/>
            </a:endParaRPr>
          </a:p>
          <a:p>
            <a:pPr marL="722518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&lt;form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id=”myform”&gt;</a:t>
            </a:r>
            <a:endParaRPr sz="1900">
              <a:latin typeface="Courier New"/>
              <a:cs typeface="Courier New"/>
            </a:endParaRPr>
          </a:p>
          <a:p>
            <a:pPr marR="7775387" algn="ctr">
              <a:spcBef>
                <a:spcPts val="60"/>
              </a:spcBef>
            </a:pPr>
            <a:r>
              <a:rPr sz="1900" spc="-5" dirty="0">
                <a:latin typeface="Courier New"/>
                <a:cs typeface="Courier New"/>
              </a:rPr>
              <a:t>. .</a:t>
            </a:r>
            <a:r>
              <a:rPr sz="1900" spc="-106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.</a:t>
            </a:r>
            <a:endParaRPr sz="1900">
              <a:latin typeface="Courier New"/>
              <a:cs typeface="Courier New"/>
            </a:endParaRPr>
          </a:p>
          <a:p>
            <a:pPr marR="7775387" algn="ctr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. .</a:t>
            </a:r>
            <a:r>
              <a:rPr sz="1900" spc="-106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.</a:t>
            </a:r>
            <a:endParaRPr sz="1900">
              <a:latin typeface="Courier New"/>
              <a:cs typeface="Courier New"/>
            </a:endParaRPr>
          </a:p>
          <a:p>
            <a:pPr marL="722518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&lt;/form&gt;</a:t>
            </a:r>
            <a:endParaRPr sz="1900">
              <a:latin typeface="Courier New"/>
              <a:cs typeface="Courier New"/>
            </a:endParaRPr>
          </a:p>
          <a:p>
            <a:pPr marR="7774633" algn="ctr">
              <a:spcBef>
                <a:spcPts val="619"/>
              </a:spcBef>
            </a:pPr>
            <a:r>
              <a:rPr sz="1900" spc="-5" dirty="0">
                <a:latin typeface="Courier New"/>
                <a:cs typeface="Courier New"/>
              </a:rPr>
              <a:t>&lt;/body&gt;</a:t>
            </a:r>
            <a:endParaRPr sz="190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6491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8" y="95221"/>
            <a:ext cx="8067887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Thuộc tính </a:t>
            </a:r>
            <a:r>
              <a:rPr spc="-19" dirty="0"/>
              <a:t>Autocomplete</a:t>
            </a:r>
            <a:r>
              <a:rPr spc="-95" dirty="0"/>
              <a:t> </a:t>
            </a:r>
            <a:r>
              <a:rPr dirty="0"/>
              <a:t>1-2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38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407417" y="915162"/>
            <a:ext cx="11175999" cy="680084"/>
          </a:xfrm>
          <a:custGeom>
            <a:avLst/>
            <a:gdLst/>
            <a:ahLst/>
            <a:cxnLst/>
            <a:rect l="l" t="t" r="r" b="b"/>
            <a:pathLst>
              <a:path w="8382000" h="680085">
                <a:moveTo>
                  <a:pt x="8268716" y="0"/>
                </a:moveTo>
                <a:lnTo>
                  <a:pt x="113283" y="0"/>
                </a:lnTo>
                <a:lnTo>
                  <a:pt x="69190" y="8895"/>
                </a:lnTo>
                <a:lnTo>
                  <a:pt x="33181" y="33162"/>
                </a:lnTo>
                <a:lnTo>
                  <a:pt x="8903" y="69169"/>
                </a:lnTo>
                <a:lnTo>
                  <a:pt x="0" y="113284"/>
                </a:lnTo>
                <a:lnTo>
                  <a:pt x="0" y="566420"/>
                </a:lnTo>
                <a:lnTo>
                  <a:pt x="8903" y="610534"/>
                </a:lnTo>
                <a:lnTo>
                  <a:pt x="33181" y="646541"/>
                </a:lnTo>
                <a:lnTo>
                  <a:pt x="69190" y="670808"/>
                </a:lnTo>
                <a:lnTo>
                  <a:pt x="113283" y="679703"/>
                </a:lnTo>
                <a:lnTo>
                  <a:pt x="8268716" y="679703"/>
                </a:lnTo>
                <a:lnTo>
                  <a:pt x="8312830" y="670808"/>
                </a:lnTo>
                <a:lnTo>
                  <a:pt x="8348837" y="646541"/>
                </a:lnTo>
                <a:lnTo>
                  <a:pt x="8373104" y="610534"/>
                </a:lnTo>
                <a:lnTo>
                  <a:pt x="8382000" y="566420"/>
                </a:lnTo>
                <a:lnTo>
                  <a:pt x="8382000" y="113284"/>
                </a:lnTo>
                <a:lnTo>
                  <a:pt x="8373104" y="69169"/>
                </a:lnTo>
                <a:lnTo>
                  <a:pt x="8348837" y="33162"/>
                </a:lnTo>
                <a:lnTo>
                  <a:pt x="8312830" y="8895"/>
                </a:lnTo>
                <a:lnTo>
                  <a:pt x="8268716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7417" y="915162"/>
            <a:ext cx="11175999" cy="680084"/>
          </a:xfrm>
          <a:custGeom>
            <a:avLst/>
            <a:gdLst/>
            <a:ahLst/>
            <a:cxnLst/>
            <a:rect l="l" t="t" r="r" b="b"/>
            <a:pathLst>
              <a:path w="8382000" h="680085">
                <a:moveTo>
                  <a:pt x="0" y="113284"/>
                </a:moveTo>
                <a:lnTo>
                  <a:pt x="8903" y="69169"/>
                </a:lnTo>
                <a:lnTo>
                  <a:pt x="33181" y="33162"/>
                </a:lnTo>
                <a:lnTo>
                  <a:pt x="69190" y="8895"/>
                </a:lnTo>
                <a:lnTo>
                  <a:pt x="113283" y="0"/>
                </a:lnTo>
                <a:lnTo>
                  <a:pt x="8268716" y="0"/>
                </a:lnTo>
                <a:lnTo>
                  <a:pt x="8312830" y="8895"/>
                </a:lnTo>
                <a:lnTo>
                  <a:pt x="8348837" y="33162"/>
                </a:lnTo>
                <a:lnTo>
                  <a:pt x="8373104" y="69169"/>
                </a:lnTo>
                <a:lnTo>
                  <a:pt x="8382000" y="113284"/>
                </a:lnTo>
                <a:lnTo>
                  <a:pt x="8382000" y="566420"/>
                </a:lnTo>
                <a:lnTo>
                  <a:pt x="8373104" y="610534"/>
                </a:lnTo>
                <a:lnTo>
                  <a:pt x="8348837" y="646541"/>
                </a:lnTo>
                <a:lnTo>
                  <a:pt x="8312830" y="670808"/>
                </a:lnTo>
                <a:lnTo>
                  <a:pt x="8268716" y="679703"/>
                </a:lnTo>
                <a:lnTo>
                  <a:pt x="113283" y="679703"/>
                </a:lnTo>
                <a:lnTo>
                  <a:pt x="69190" y="670808"/>
                </a:lnTo>
                <a:lnTo>
                  <a:pt x="33181" y="646541"/>
                </a:lnTo>
                <a:lnTo>
                  <a:pt x="8903" y="610534"/>
                </a:lnTo>
                <a:lnTo>
                  <a:pt x="0" y="566420"/>
                </a:lnTo>
                <a:lnTo>
                  <a:pt x="0" y="11328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7417" y="1753361"/>
            <a:ext cx="11175999" cy="661670"/>
          </a:xfrm>
          <a:custGeom>
            <a:avLst/>
            <a:gdLst/>
            <a:ahLst/>
            <a:cxnLst/>
            <a:rect l="l" t="t" r="r" b="b"/>
            <a:pathLst>
              <a:path w="8382000" h="661669">
                <a:moveTo>
                  <a:pt x="8271764" y="0"/>
                </a:moveTo>
                <a:lnTo>
                  <a:pt x="110236" y="0"/>
                </a:lnTo>
                <a:lnTo>
                  <a:pt x="67326" y="8669"/>
                </a:lnTo>
                <a:lnTo>
                  <a:pt x="32286" y="32305"/>
                </a:lnTo>
                <a:lnTo>
                  <a:pt x="8662" y="67347"/>
                </a:lnTo>
                <a:lnTo>
                  <a:pt x="0" y="110236"/>
                </a:lnTo>
                <a:lnTo>
                  <a:pt x="0" y="551179"/>
                </a:lnTo>
                <a:lnTo>
                  <a:pt x="8662" y="594068"/>
                </a:lnTo>
                <a:lnTo>
                  <a:pt x="32286" y="629110"/>
                </a:lnTo>
                <a:lnTo>
                  <a:pt x="67326" y="652746"/>
                </a:lnTo>
                <a:lnTo>
                  <a:pt x="110236" y="661415"/>
                </a:lnTo>
                <a:lnTo>
                  <a:pt x="8271764" y="661415"/>
                </a:lnTo>
                <a:lnTo>
                  <a:pt x="8314652" y="652746"/>
                </a:lnTo>
                <a:lnTo>
                  <a:pt x="8349694" y="629110"/>
                </a:lnTo>
                <a:lnTo>
                  <a:pt x="8373330" y="594068"/>
                </a:lnTo>
                <a:lnTo>
                  <a:pt x="8382000" y="551179"/>
                </a:lnTo>
                <a:lnTo>
                  <a:pt x="8382000" y="110236"/>
                </a:lnTo>
                <a:lnTo>
                  <a:pt x="8373330" y="67347"/>
                </a:lnTo>
                <a:lnTo>
                  <a:pt x="8349694" y="32305"/>
                </a:lnTo>
                <a:lnTo>
                  <a:pt x="8314652" y="8669"/>
                </a:lnTo>
                <a:lnTo>
                  <a:pt x="8271764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7417" y="1753361"/>
            <a:ext cx="11175999" cy="661670"/>
          </a:xfrm>
          <a:custGeom>
            <a:avLst/>
            <a:gdLst/>
            <a:ahLst/>
            <a:cxnLst/>
            <a:rect l="l" t="t" r="r" b="b"/>
            <a:pathLst>
              <a:path w="8382000" h="661669">
                <a:moveTo>
                  <a:pt x="0" y="110236"/>
                </a:moveTo>
                <a:lnTo>
                  <a:pt x="8662" y="67347"/>
                </a:lnTo>
                <a:lnTo>
                  <a:pt x="32286" y="32305"/>
                </a:lnTo>
                <a:lnTo>
                  <a:pt x="67326" y="8669"/>
                </a:lnTo>
                <a:lnTo>
                  <a:pt x="110236" y="0"/>
                </a:lnTo>
                <a:lnTo>
                  <a:pt x="8271764" y="0"/>
                </a:lnTo>
                <a:lnTo>
                  <a:pt x="8314652" y="8669"/>
                </a:lnTo>
                <a:lnTo>
                  <a:pt x="8349694" y="32305"/>
                </a:lnTo>
                <a:lnTo>
                  <a:pt x="8373330" y="67347"/>
                </a:lnTo>
                <a:lnTo>
                  <a:pt x="8382000" y="110236"/>
                </a:lnTo>
                <a:lnTo>
                  <a:pt x="8382000" y="551179"/>
                </a:lnTo>
                <a:lnTo>
                  <a:pt x="8373330" y="594068"/>
                </a:lnTo>
                <a:lnTo>
                  <a:pt x="8349694" y="629110"/>
                </a:lnTo>
                <a:lnTo>
                  <a:pt x="8314652" y="652746"/>
                </a:lnTo>
                <a:lnTo>
                  <a:pt x="8271764" y="661415"/>
                </a:lnTo>
                <a:lnTo>
                  <a:pt x="110236" y="661415"/>
                </a:lnTo>
                <a:lnTo>
                  <a:pt x="67326" y="652746"/>
                </a:lnTo>
                <a:lnTo>
                  <a:pt x="32286" y="629110"/>
                </a:lnTo>
                <a:lnTo>
                  <a:pt x="8662" y="594068"/>
                </a:lnTo>
                <a:lnTo>
                  <a:pt x="0" y="551179"/>
                </a:lnTo>
                <a:lnTo>
                  <a:pt x="0" y="11023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7417" y="2591562"/>
            <a:ext cx="11175999" cy="608329"/>
          </a:xfrm>
          <a:custGeom>
            <a:avLst/>
            <a:gdLst/>
            <a:ahLst/>
            <a:cxnLst/>
            <a:rect l="l" t="t" r="r" b="b"/>
            <a:pathLst>
              <a:path w="8382000" h="608330">
                <a:moveTo>
                  <a:pt x="8280654" y="0"/>
                </a:moveTo>
                <a:lnTo>
                  <a:pt x="101346" y="0"/>
                </a:lnTo>
                <a:lnTo>
                  <a:pt x="61898" y="7959"/>
                </a:lnTo>
                <a:lnTo>
                  <a:pt x="29684" y="29670"/>
                </a:lnTo>
                <a:lnTo>
                  <a:pt x="7964" y="61882"/>
                </a:lnTo>
                <a:lnTo>
                  <a:pt x="0" y="101346"/>
                </a:lnTo>
                <a:lnTo>
                  <a:pt x="0" y="506729"/>
                </a:lnTo>
                <a:lnTo>
                  <a:pt x="7964" y="546193"/>
                </a:lnTo>
                <a:lnTo>
                  <a:pt x="29684" y="578405"/>
                </a:lnTo>
                <a:lnTo>
                  <a:pt x="61898" y="600116"/>
                </a:lnTo>
                <a:lnTo>
                  <a:pt x="101346" y="608076"/>
                </a:lnTo>
                <a:lnTo>
                  <a:pt x="8280654" y="608076"/>
                </a:lnTo>
                <a:lnTo>
                  <a:pt x="8320117" y="600116"/>
                </a:lnTo>
                <a:lnTo>
                  <a:pt x="8352329" y="578405"/>
                </a:lnTo>
                <a:lnTo>
                  <a:pt x="8374040" y="546193"/>
                </a:lnTo>
                <a:lnTo>
                  <a:pt x="8382000" y="506729"/>
                </a:lnTo>
                <a:lnTo>
                  <a:pt x="8382000" y="101346"/>
                </a:lnTo>
                <a:lnTo>
                  <a:pt x="8374040" y="61882"/>
                </a:lnTo>
                <a:lnTo>
                  <a:pt x="8352329" y="29670"/>
                </a:lnTo>
                <a:lnTo>
                  <a:pt x="8320117" y="7959"/>
                </a:lnTo>
                <a:lnTo>
                  <a:pt x="8280654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7417" y="2591562"/>
            <a:ext cx="11175999" cy="608329"/>
          </a:xfrm>
          <a:custGeom>
            <a:avLst/>
            <a:gdLst/>
            <a:ahLst/>
            <a:cxnLst/>
            <a:rect l="l" t="t" r="r" b="b"/>
            <a:pathLst>
              <a:path w="8382000" h="608330">
                <a:moveTo>
                  <a:pt x="0" y="101346"/>
                </a:moveTo>
                <a:lnTo>
                  <a:pt x="7964" y="61882"/>
                </a:lnTo>
                <a:lnTo>
                  <a:pt x="29684" y="29670"/>
                </a:lnTo>
                <a:lnTo>
                  <a:pt x="61898" y="7959"/>
                </a:lnTo>
                <a:lnTo>
                  <a:pt x="101346" y="0"/>
                </a:lnTo>
                <a:lnTo>
                  <a:pt x="8280654" y="0"/>
                </a:lnTo>
                <a:lnTo>
                  <a:pt x="8320117" y="7959"/>
                </a:lnTo>
                <a:lnTo>
                  <a:pt x="8352329" y="29670"/>
                </a:lnTo>
                <a:lnTo>
                  <a:pt x="8374040" y="61882"/>
                </a:lnTo>
                <a:lnTo>
                  <a:pt x="8382000" y="101346"/>
                </a:lnTo>
                <a:lnTo>
                  <a:pt x="8382000" y="506729"/>
                </a:lnTo>
                <a:lnTo>
                  <a:pt x="8374040" y="546193"/>
                </a:lnTo>
                <a:lnTo>
                  <a:pt x="8352329" y="578405"/>
                </a:lnTo>
                <a:lnTo>
                  <a:pt x="8320117" y="600116"/>
                </a:lnTo>
                <a:lnTo>
                  <a:pt x="8280654" y="608076"/>
                </a:lnTo>
                <a:lnTo>
                  <a:pt x="101346" y="608076"/>
                </a:lnTo>
                <a:lnTo>
                  <a:pt x="61898" y="600116"/>
                </a:lnTo>
                <a:lnTo>
                  <a:pt x="29684" y="578405"/>
                </a:lnTo>
                <a:lnTo>
                  <a:pt x="7964" y="546193"/>
                </a:lnTo>
                <a:lnTo>
                  <a:pt x="0" y="506729"/>
                </a:lnTo>
                <a:lnTo>
                  <a:pt x="0" y="10134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7417" y="3353562"/>
            <a:ext cx="11175999" cy="594361"/>
          </a:xfrm>
          <a:custGeom>
            <a:avLst/>
            <a:gdLst/>
            <a:ahLst/>
            <a:cxnLst/>
            <a:rect l="l" t="t" r="r" b="b"/>
            <a:pathLst>
              <a:path w="8382000" h="594360">
                <a:moveTo>
                  <a:pt x="8282940" y="0"/>
                </a:moveTo>
                <a:lnTo>
                  <a:pt x="99060" y="0"/>
                </a:lnTo>
                <a:lnTo>
                  <a:pt x="60500" y="7780"/>
                </a:lnTo>
                <a:lnTo>
                  <a:pt x="29013" y="29003"/>
                </a:lnTo>
                <a:lnTo>
                  <a:pt x="7784" y="60489"/>
                </a:lnTo>
                <a:lnTo>
                  <a:pt x="0" y="99060"/>
                </a:lnTo>
                <a:lnTo>
                  <a:pt x="0" y="495300"/>
                </a:lnTo>
                <a:lnTo>
                  <a:pt x="7784" y="533870"/>
                </a:lnTo>
                <a:lnTo>
                  <a:pt x="29013" y="565356"/>
                </a:lnTo>
                <a:lnTo>
                  <a:pt x="60500" y="586579"/>
                </a:lnTo>
                <a:lnTo>
                  <a:pt x="99060" y="594360"/>
                </a:lnTo>
                <a:lnTo>
                  <a:pt x="8282940" y="594360"/>
                </a:lnTo>
                <a:lnTo>
                  <a:pt x="8321510" y="586579"/>
                </a:lnTo>
                <a:lnTo>
                  <a:pt x="8352996" y="565356"/>
                </a:lnTo>
                <a:lnTo>
                  <a:pt x="8374219" y="533870"/>
                </a:lnTo>
                <a:lnTo>
                  <a:pt x="8382000" y="495300"/>
                </a:lnTo>
                <a:lnTo>
                  <a:pt x="8382000" y="99060"/>
                </a:lnTo>
                <a:lnTo>
                  <a:pt x="8374219" y="60489"/>
                </a:lnTo>
                <a:lnTo>
                  <a:pt x="8352996" y="29003"/>
                </a:lnTo>
                <a:lnTo>
                  <a:pt x="8321510" y="7780"/>
                </a:lnTo>
                <a:lnTo>
                  <a:pt x="8282940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7417" y="3353562"/>
            <a:ext cx="11175999" cy="594361"/>
          </a:xfrm>
          <a:custGeom>
            <a:avLst/>
            <a:gdLst/>
            <a:ahLst/>
            <a:cxnLst/>
            <a:rect l="l" t="t" r="r" b="b"/>
            <a:pathLst>
              <a:path w="8382000" h="594360">
                <a:moveTo>
                  <a:pt x="0" y="99060"/>
                </a:moveTo>
                <a:lnTo>
                  <a:pt x="7784" y="60489"/>
                </a:lnTo>
                <a:lnTo>
                  <a:pt x="29013" y="29003"/>
                </a:lnTo>
                <a:lnTo>
                  <a:pt x="60500" y="7780"/>
                </a:lnTo>
                <a:lnTo>
                  <a:pt x="99060" y="0"/>
                </a:lnTo>
                <a:lnTo>
                  <a:pt x="8282940" y="0"/>
                </a:lnTo>
                <a:lnTo>
                  <a:pt x="8321510" y="7780"/>
                </a:lnTo>
                <a:lnTo>
                  <a:pt x="8352996" y="29003"/>
                </a:lnTo>
                <a:lnTo>
                  <a:pt x="8374219" y="60489"/>
                </a:lnTo>
                <a:lnTo>
                  <a:pt x="8382000" y="99060"/>
                </a:lnTo>
                <a:lnTo>
                  <a:pt x="8382000" y="495300"/>
                </a:lnTo>
                <a:lnTo>
                  <a:pt x="8374219" y="533870"/>
                </a:lnTo>
                <a:lnTo>
                  <a:pt x="8352996" y="565356"/>
                </a:lnTo>
                <a:lnTo>
                  <a:pt x="8321510" y="586579"/>
                </a:lnTo>
                <a:lnTo>
                  <a:pt x="8282940" y="594360"/>
                </a:lnTo>
                <a:lnTo>
                  <a:pt x="99060" y="594360"/>
                </a:lnTo>
                <a:lnTo>
                  <a:pt x="60500" y="586579"/>
                </a:lnTo>
                <a:lnTo>
                  <a:pt x="29013" y="565356"/>
                </a:lnTo>
                <a:lnTo>
                  <a:pt x="7784" y="533870"/>
                </a:lnTo>
                <a:lnTo>
                  <a:pt x="0" y="495300"/>
                </a:lnTo>
                <a:lnTo>
                  <a:pt x="0" y="9906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7417" y="4115563"/>
            <a:ext cx="11175999" cy="652779"/>
          </a:xfrm>
          <a:custGeom>
            <a:avLst/>
            <a:gdLst/>
            <a:ahLst/>
            <a:cxnLst/>
            <a:rect l="l" t="t" r="r" b="b"/>
            <a:pathLst>
              <a:path w="8382000" h="652779">
                <a:moveTo>
                  <a:pt x="8273288" y="0"/>
                </a:moveTo>
                <a:lnTo>
                  <a:pt x="108711" y="0"/>
                </a:lnTo>
                <a:lnTo>
                  <a:pt x="66399" y="8538"/>
                </a:lnTo>
                <a:lnTo>
                  <a:pt x="31843" y="31829"/>
                </a:lnTo>
                <a:lnTo>
                  <a:pt x="8544" y="66383"/>
                </a:lnTo>
                <a:lnTo>
                  <a:pt x="0" y="108712"/>
                </a:lnTo>
                <a:lnTo>
                  <a:pt x="0" y="543560"/>
                </a:lnTo>
                <a:lnTo>
                  <a:pt x="8544" y="585888"/>
                </a:lnTo>
                <a:lnTo>
                  <a:pt x="31843" y="620442"/>
                </a:lnTo>
                <a:lnTo>
                  <a:pt x="66399" y="643733"/>
                </a:lnTo>
                <a:lnTo>
                  <a:pt x="108711" y="652271"/>
                </a:lnTo>
                <a:lnTo>
                  <a:pt x="8273288" y="652271"/>
                </a:lnTo>
                <a:lnTo>
                  <a:pt x="8315616" y="643733"/>
                </a:lnTo>
                <a:lnTo>
                  <a:pt x="8350170" y="620442"/>
                </a:lnTo>
                <a:lnTo>
                  <a:pt x="8373461" y="585888"/>
                </a:lnTo>
                <a:lnTo>
                  <a:pt x="8382000" y="543560"/>
                </a:lnTo>
                <a:lnTo>
                  <a:pt x="8382000" y="108712"/>
                </a:lnTo>
                <a:lnTo>
                  <a:pt x="8373461" y="66383"/>
                </a:lnTo>
                <a:lnTo>
                  <a:pt x="8350170" y="31829"/>
                </a:lnTo>
                <a:lnTo>
                  <a:pt x="8315616" y="8538"/>
                </a:lnTo>
                <a:lnTo>
                  <a:pt x="8273288" y="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7417" y="4115563"/>
            <a:ext cx="11175999" cy="652779"/>
          </a:xfrm>
          <a:custGeom>
            <a:avLst/>
            <a:gdLst/>
            <a:ahLst/>
            <a:cxnLst/>
            <a:rect l="l" t="t" r="r" b="b"/>
            <a:pathLst>
              <a:path w="8382000" h="652779">
                <a:moveTo>
                  <a:pt x="0" y="108712"/>
                </a:moveTo>
                <a:lnTo>
                  <a:pt x="8544" y="66383"/>
                </a:lnTo>
                <a:lnTo>
                  <a:pt x="31843" y="31829"/>
                </a:lnTo>
                <a:lnTo>
                  <a:pt x="66399" y="8538"/>
                </a:lnTo>
                <a:lnTo>
                  <a:pt x="108711" y="0"/>
                </a:lnTo>
                <a:lnTo>
                  <a:pt x="8273288" y="0"/>
                </a:lnTo>
                <a:lnTo>
                  <a:pt x="8315616" y="8538"/>
                </a:lnTo>
                <a:lnTo>
                  <a:pt x="8350170" y="31829"/>
                </a:lnTo>
                <a:lnTo>
                  <a:pt x="8373461" y="66383"/>
                </a:lnTo>
                <a:lnTo>
                  <a:pt x="8382000" y="108712"/>
                </a:lnTo>
                <a:lnTo>
                  <a:pt x="8382000" y="543560"/>
                </a:lnTo>
                <a:lnTo>
                  <a:pt x="8373461" y="585888"/>
                </a:lnTo>
                <a:lnTo>
                  <a:pt x="8350170" y="620442"/>
                </a:lnTo>
                <a:lnTo>
                  <a:pt x="8315616" y="643733"/>
                </a:lnTo>
                <a:lnTo>
                  <a:pt x="8273288" y="652271"/>
                </a:lnTo>
                <a:lnTo>
                  <a:pt x="108711" y="652271"/>
                </a:lnTo>
                <a:lnTo>
                  <a:pt x="66399" y="643733"/>
                </a:lnTo>
                <a:lnTo>
                  <a:pt x="31843" y="620442"/>
                </a:lnTo>
                <a:lnTo>
                  <a:pt x="8544" y="585888"/>
                </a:lnTo>
                <a:lnTo>
                  <a:pt x="0" y="543560"/>
                </a:lnTo>
                <a:lnTo>
                  <a:pt x="0" y="10871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7417" y="4944404"/>
            <a:ext cx="11175999" cy="643254"/>
          </a:xfrm>
          <a:custGeom>
            <a:avLst/>
            <a:gdLst/>
            <a:ahLst/>
            <a:cxnLst/>
            <a:rect l="l" t="t" r="r" b="b"/>
            <a:pathLst>
              <a:path w="8382000" h="643254">
                <a:moveTo>
                  <a:pt x="8274812" y="0"/>
                </a:moveTo>
                <a:lnTo>
                  <a:pt x="107188" y="0"/>
                </a:lnTo>
                <a:lnTo>
                  <a:pt x="65467" y="8425"/>
                </a:lnTo>
                <a:lnTo>
                  <a:pt x="31395" y="31400"/>
                </a:lnTo>
                <a:lnTo>
                  <a:pt x="8423" y="65472"/>
                </a:lnTo>
                <a:lnTo>
                  <a:pt x="0" y="107187"/>
                </a:lnTo>
                <a:lnTo>
                  <a:pt x="0" y="535939"/>
                </a:lnTo>
                <a:lnTo>
                  <a:pt x="8423" y="577655"/>
                </a:lnTo>
                <a:lnTo>
                  <a:pt x="31395" y="611727"/>
                </a:lnTo>
                <a:lnTo>
                  <a:pt x="65467" y="634702"/>
                </a:lnTo>
                <a:lnTo>
                  <a:pt x="107188" y="643128"/>
                </a:lnTo>
                <a:lnTo>
                  <a:pt x="8274812" y="643128"/>
                </a:lnTo>
                <a:lnTo>
                  <a:pt x="8316527" y="634702"/>
                </a:lnTo>
                <a:lnTo>
                  <a:pt x="8350599" y="611727"/>
                </a:lnTo>
                <a:lnTo>
                  <a:pt x="8373574" y="577655"/>
                </a:lnTo>
                <a:lnTo>
                  <a:pt x="8382000" y="535939"/>
                </a:lnTo>
                <a:lnTo>
                  <a:pt x="8382000" y="107187"/>
                </a:lnTo>
                <a:lnTo>
                  <a:pt x="8373574" y="65472"/>
                </a:lnTo>
                <a:lnTo>
                  <a:pt x="8350599" y="31400"/>
                </a:lnTo>
                <a:lnTo>
                  <a:pt x="8316527" y="8425"/>
                </a:lnTo>
                <a:lnTo>
                  <a:pt x="8274812" y="0"/>
                </a:lnTo>
                <a:close/>
              </a:path>
            </a:pathLst>
          </a:custGeom>
          <a:solidFill>
            <a:srgbClr val="B7DE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7417" y="4944404"/>
            <a:ext cx="11175999" cy="643254"/>
          </a:xfrm>
          <a:custGeom>
            <a:avLst/>
            <a:gdLst/>
            <a:ahLst/>
            <a:cxnLst/>
            <a:rect l="l" t="t" r="r" b="b"/>
            <a:pathLst>
              <a:path w="8382000" h="643254">
                <a:moveTo>
                  <a:pt x="0" y="107187"/>
                </a:moveTo>
                <a:lnTo>
                  <a:pt x="8423" y="65472"/>
                </a:lnTo>
                <a:lnTo>
                  <a:pt x="31395" y="31400"/>
                </a:lnTo>
                <a:lnTo>
                  <a:pt x="65467" y="8425"/>
                </a:lnTo>
                <a:lnTo>
                  <a:pt x="107188" y="0"/>
                </a:lnTo>
                <a:lnTo>
                  <a:pt x="8274812" y="0"/>
                </a:lnTo>
                <a:lnTo>
                  <a:pt x="8316527" y="8425"/>
                </a:lnTo>
                <a:lnTo>
                  <a:pt x="8350599" y="31400"/>
                </a:lnTo>
                <a:lnTo>
                  <a:pt x="8373574" y="65472"/>
                </a:lnTo>
                <a:lnTo>
                  <a:pt x="8382000" y="107187"/>
                </a:lnTo>
                <a:lnTo>
                  <a:pt x="8382000" y="535939"/>
                </a:lnTo>
                <a:lnTo>
                  <a:pt x="8373574" y="577655"/>
                </a:lnTo>
                <a:lnTo>
                  <a:pt x="8350599" y="611727"/>
                </a:lnTo>
                <a:lnTo>
                  <a:pt x="8316527" y="634702"/>
                </a:lnTo>
                <a:lnTo>
                  <a:pt x="8274812" y="643128"/>
                </a:lnTo>
                <a:lnTo>
                  <a:pt x="107188" y="643128"/>
                </a:lnTo>
                <a:lnTo>
                  <a:pt x="65467" y="634702"/>
                </a:lnTo>
                <a:lnTo>
                  <a:pt x="31395" y="611727"/>
                </a:lnTo>
                <a:lnTo>
                  <a:pt x="8423" y="577655"/>
                </a:lnTo>
                <a:lnTo>
                  <a:pt x="0" y="535939"/>
                </a:lnTo>
                <a:lnTo>
                  <a:pt x="0" y="10718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7417" y="5615059"/>
            <a:ext cx="11175999" cy="666750"/>
          </a:xfrm>
          <a:custGeom>
            <a:avLst/>
            <a:gdLst/>
            <a:ahLst/>
            <a:cxnLst/>
            <a:rect l="l" t="t" r="r" b="b"/>
            <a:pathLst>
              <a:path w="8382000" h="582295">
                <a:moveTo>
                  <a:pt x="8284972" y="0"/>
                </a:moveTo>
                <a:lnTo>
                  <a:pt x="97028" y="0"/>
                </a:lnTo>
                <a:lnTo>
                  <a:pt x="59262" y="7625"/>
                </a:lnTo>
                <a:lnTo>
                  <a:pt x="28421" y="28421"/>
                </a:lnTo>
                <a:lnTo>
                  <a:pt x="7625" y="59262"/>
                </a:lnTo>
                <a:lnTo>
                  <a:pt x="0" y="97028"/>
                </a:lnTo>
                <a:lnTo>
                  <a:pt x="0" y="485140"/>
                </a:lnTo>
                <a:lnTo>
                  <a:pt x="7625" y="522905"/>
                </a:lnTo>
                <a:lnTo>
                  <a:pt x="28421" y="553746"/>
                </a:lnTo>
                <a:lnTo>
                  <a:pt x="59262" y="574542"/>
                </a:lnTo>
                <a:lnTo>
                  <a:pt x="97028" y="582168"/>
                </a:lnTo>
                <a:lnTo>
                  <a:pt x="8284972" y="582168"/>
                </a:lnTo>
                <a:lnTo>
                  <a:pt x="8322742" y="574542"/>
                </a:lnTo>
                <a:lnTo>
                  <a:pt x="8353583" y="553746"/>
                </a:lnTo>
                <a:lnTo>
                  <a:pt x="8374376" y="522905"/>
                </a:lnTo>
                <a:lnTo>
                  <a:pt x="8382000" y="485140"/>
                </a:lnTo>
                <a:lnTo>
                  <a:pt x="8382000" y="97028"/>
                </a:lnTo>
                <a:lnTo>
                  <a:pt x="8374376" y="59262"/>
                </a:lnTo>
                <a:lnTo>
                  <a:pt x="8353583" y="28421"/>
                </a:lnTo>
                <a:lnTo>
                  <a:pt x="8322742" y="7625"/>
                </a:lnTo>
                <a:lnTo>
                  <a:pt x="8284972" y="0"/>
                </a:lnTo>
                <a:close/>
              </a:path>
            </a:pathLst>
          </a:custGeom>
          <a:solidFill>
            <a:srgbClr val="C3D5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7417" y="5617320"/>
            <a:ext cx="11175999" cy="666750"/>
          </a:xfrm>
          <a:custGeom>
            <a:avLst/>
            <a:gdLst/>
            <a:ahLst/>
            <a:cxnLst/>
            <a:rect l="l" t="t" r="r" b="b"/>
            <a:pathLst>
              <a:path w="8382000" h="582295">
                <a:moveTo>
                  <a:pt x="0" y="97028"/>
                </a:moveTo>
                <a:lnTo>
                  <a:pt x="7625" y="59262"/>
                </a:lnTo>
                <a:lnTo>
                  <a:pt x="28421" y="28421"/>
                </a:lnTo>
                <a:lnTo>
                  <a:pt x="59262" y="7625"/>
                </a:lnTo>
                <a:lnTo>
                  <a:pt x="97028" y="0"/>
                </a:lnTo>
                <a:lnTo>
                  <a:pt x="8284972" y="0"/>
                </a:lnTo>
                <a:lnTo>
                  <a:pt x="8322742" y="7625"/>
                </a:lnTo>
                <a:lnTo>
                  <a:pt x="8353583" y="28421"/>
                </a:lnTo>
                <a:lnTo>
                  <a:pt x="8374376" y="59262"/>
                </a:lnTo>
                <a:lnTo>
                  <a:pt x="8382000" y="97028"/>
                </a:lnTo>
                <a:lnTo>
                  <a:pt x="8382000" y="485140"/>
                </a:lnTo>
                <a:lnTo>
                  <a:pt x="8374376" y="522905"/>
                </a:lnTo>
                <a:lnTo>
                  <a:pt x="8353583" y="553746"/>
                </a:lnTo>
                <a:lnTo>
                  <a:pt x="8322742" y="574542"/>
                </a:lnTo>
                <a:lnTo>
                  <a:pt x="8284972" y="582168"/>
                </a:lnTo>
                <a:lnTo>
                  <a:pt x="97028" y="582168"/>
                </a:lnTo>
                <a:lnTo>
                  <a:pt x="59262" y="574542"/>
                </a:lnTo>
                <a:lnTo>
                  <a:pt x="28421" y="553746"/>
                </a:lnTo>
                <a:lnTo>
                  <a:pt x="7625" y="522905"/>
                </a:lnTo>
                <a:lnTo>
                  <a:pt x="0" y="485140"/>
                </a:lnTo>
                <a:lnTo>
                  <a:pt x="0" y="9702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66667" y="964185"/>
            <a:ext cx="11206630" cy="5768507"/>
          </a:xfrm>
          <a:prstGeom prst="rect">
            <a:avLst/>
          </a:prstGeom>
        </p:spPr>
        <p:txBody>
          <a:bodyPr vert="horz" wrap="square" lIns="0" tIns="61219" rIns="0" bIns="0" rtlCol="0">
            <a:spAutoFit/>
          </a:bodyPr>
          <a:lstStyle/>
          <a:p>
            <a:pPr marL="20407" marR="530552">
              <a:lnSpc>
                <a:spcPts val="2225"/>
              </a:lnSpc>
              <a:spcBef>
                <a:spcPts val="483"/>
              </a:spcBef>
            </a:pPr>
            <a:r>
              <a:rPr spc="-5" dirty="0">
                <a:latin typeface="Arial"/>
                <a:cs typeface="Arial"/>
              </a:rPr>
              <a:t>HTML5 cung </a:t>
            </a:r>
            <a:r>
              <a:rPr dirty="0">
                <a:latin typeface="Arial"/>
                <a:cs typeface="Arial"/>
              </a:rPr>
              <a:t>cấp </a:t>
            </a:r>
            <a:r>
              <a:rPr spc="-5" dirty="0">
                <a:latin typeface="Arial"/>
                <a:cs typeface="Arial"/>
              </a:rPr>
              <a:t>một thuộc tính autocomplete cho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5" dirty="0">
                <a:latin typeface="Arial"/>
                <a:cs typeface="Arial"/>
              </a:rPr>
              <a:t>điều khiển để </a:t>
            </a:r>
            <a:r>
              <a:rPr spc="-11" dirty="0">
                <a:latin typeface="Arial"/>
                <a:cs typeface="Arial"/>
              </a:rPr>
              <a:t>người  </a:t>
            </a:r>
            <a:r>
              <a:rPr spc="-5" dirty="0">
                <a:latin typeface="Arial"/>
                <a:cs typeface="Arial"/>
              </a:rPr>
              <a:t>dùng </a:t>
            </a:r>
            <a:r>
              <a:rPr dirty="0">
                <a:latin typeface="Arial"/>
                <a:cs typeface="Arial"/>
              </a:rPr>
              <a:t>có thể </a:t>
            </a:r>
            <a:r>
              <a:rPr spc="-5" dirty="0">
                <a:latin typeface="Arial"/>
                <a:cs typeface="Arial"/>
              </a:rPr>
              <a:t>chọn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5" dirty="0">
                <a:latin typeface="Arial"/>
                <a:cs typeface="Arial"/>
              </a:rPr>
              <a:t>giá trị </a:t>
            </a:r>
            <a:r>
              <a:rPr dirty="0">
                <a:latin typeface="Arial"/>
                <a:cs typeface="Arial"/>
              </a:rPr>
              <a:t>có</a:t>
            </a:r>
            <a:r>
              <a:rPr spc="11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sẵn.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sz="3000" dirty="0">
              <a:latin typeface="Times New Roman"/>
              <a:cs typeface="Times New Roman"/>
            </a:endParaRPr>
          </a:p>
          <a:p>
            <a:pPr marL="19650" marR="470847">
              <a:lnSpc>
                <a:spcPts val="2225"/>
              </a:lnSpc>
              <a:spcBef>
                <a:spcPts val="5"/>
              </a:spcBef>
            </a:pPr>
            <a:r>
              <a:rPr spc="-5" dirty="0">
                <a:latin typeface="Arial"/>
                <a:cs typeface="Arial"/>
              </a:rPr>
              <a:t>Nó phải được </a:t>
            </a:r>
            <a:r>
              <a:rPr spc="-11" dirty="0">
                <a:latin typeface="Arial"/>
                <a:cs typeface="Arial"/>
              </a:rPr>
              <a:t>xác </a:t>
            </a:r>
            <a:r>
              <a:rPr spc="-5" dirty="0">
                <a:latin typeface="Arial"/>
                <a:cs typeface="Arial"/>
              </a:rPr>
              <a:t>định </a:t>
            </a:r>
            <a:r>
              <a:rPr dirty="0">
                <a:latin typeface="Arial"/>
                <a:cs typeface="Arial"/>
              </a:rPr>
              <a:t>trên các </a:t>
            </a:r>
            <a:r>
              <a:rPr spc="-5" dirty="0">
                <a:latin typeface="Arial"/>
                <a:cs typeface="Arial"/>
              </a:rPr>
              <a:t>phần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5" dirty="0">
                <a:latin typeface="Arial"/>
                <a:cs typeface="Arial"/>
              </a:rPr>
              <a:t>form áp dụng </a:t>
            </a:r>
            <a:r>
              <a:rPr dirty="0">
                <a:latin typeface="Arial"/>
                <a:cs typeface="Arial"/>
              </a:rPr>
              <a:t>cho </a:t>
            </a:r>
            <a:r>
              <a:rPr spc="-5" dirty="0">
                <a:latin typeface="Arial"/>
                <a:cs typeface="Arial"/>
              </a:rPr>
              <a:t>tất </a:t>
            </a:r>
            <a:r>
              <a:rPr dirty="0">
                <a:latin typeface="Arial"/>
                <a:cs typeface="Arial"/>
              </a:rPr>
              <a:t>cả các </a:t>
            </a:r>
            <a:r>
              <a:rPr spc="-5" dirty="0">
                <a:latin typeface="Arial"/>
                <a:cs typeface="Arial"/>
              </a:rPr>
              <a:t>trường  input.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54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6628">
              <a:lnSpc>
                <a:spcPts val="2398"/>
              </a:lnSpc>
            </a:pPr>
            <a:r>
              <a:rPr spc="-5" dirty="0">
                <a:latin typeface="Arial"/>
                <a:cs typeface="Arial"/>
              </a:rPr>
              <a:t>Phần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11" dirty="0">
                <a:latin typeface="Arial"/>
                <a:cs typeface="Arial"/>
              </a:rPr>
              <a:t>input </a:t>
            </a:r>
            <a:r>
              <a:rPr spc="-5" dirty="0">
                <a:latin typeface="Arial"/>
                <a:cs typeface="Arial"/>
              </a:rPr>
              <a:t>hỗ trợ autocomplete là text, url, tel, </a:t>
            </a:r>
            <a:r>
              <a:rPr spc="-11" dirty="0">
                <a:latin typeface="Arial"/>
                <a:cs typeface="Arial"/>
              </a:rPr>
              <a:t>password, </a:t>
            </a:r>
            <a:r>
              <a:rPr spc="-5" dirty="0">
                <a:latin typeface="Arial"/>
                <a:cs typeface="Arial"/>
              </a:rPr>
              <a:t>datepickers,</a:t>
            </a:r>
            <a:r>
              <a:rPr spc="239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range,</a:t>
            </a:r>
            <a:endParaRPr dirty="0">
              <a:latin typeface="Arial"/>
              <a:cs typeface="Arial"/>
            </a:endParaRPr>
          </a:p>
          <a:p>
            <a:pPr marL="16628">
              <a:lnSpc>
                <a:spcPts val="2398"/>
              </a:lnSpc>
            </a:pPr>
            <a:r>
              <a:rPr spc="-5" dirty="0">
                <a:latin typeface="Arial"/>
                <a:cs typeface="Arial"/>
              </a:rPr>
              <a:t>and</a:t>
            </a:r>
            <a:r>
              <a:rPr dirty="0">
                <a:latin typeface="Arial"/>
                <a:cs typeface="Arial"/>
              </a:rPr>
              <a:t> </a:t>
            </a:r>
            <a:r>
              <a:rPr spc="-24" dirty="0">
                <a:latin typeface="Arial"/>
                <a:cs typeface="Arial"/>
              </a:rPr>
              <a:t>color.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dirty="0">
              <a:latin typeface="Times New Roman"/>
              <a:cs typeface="Times New Roman"/>
            </a:endParaRPr>
          </a:p>
          <a:p>
            <a:pPr marL="15114" marR="21161">
              <a:lnSpc>
                <a:spcPts val="2225"/>
              </a:lnSpc>
              <a:spcBef>
                <a:spcPts val="5"/>
              </a:spcBef>
            </a:pPr>
            <a:r>
              <a:rPr spc="-5" dirty="0">
                <a:latin typeface="Arial"/>
                <a:cs typeface="Arial"/>
              </a:rPr>
              <a:t>Các </a:t>
            </a:r>
            <a:r>
              <a:rPr dirty="0">
                <a:latin typeface="Arial"/>
                <a:cs typeface="Arial"/>
              </a:rPr>
              <a:t>tính </a:t>
            </a:r>
            <a:r>
              <a:rPr spc="-5" dirty="0">
                <a:latin typeface="Arial"/>
                <a:cs typeface="Arial"/>
              </a:rPr>
              <a:t>năng autoComplete bao gồm hai trạng </a:t>
            </a:r>
            <a:r>
              <a:rPr dirty="0">
                <a:latin typeface="Arial"/>
                <a:cs typeface="Arial"/>
              </a:rPr>
              <a:t>thái </a:t>
            </a:r>
            <a:r>
              <a:rPr spc="-5" dirty="0">
                <a:latin typeface="Arial"/>
                <a:cs typeface="Arial"/>
              </a:rPr>
              <a:t>mở </a:t>
            </a:r>
            <a:r>
              <a:rPr dirty="0">
                <a:latin typeface="Arial"/>
                <a:cs typeface="Arial"/>
              </a:rPr>
              <a:t>và tắt. Về trạng thái chỉ  </a:t>
            </a:r>
            <a:r>
              <a:rPr spc="-5" dirty="0">
                <a:latin typeface="Arial"/>
                <a:cs typeface="Arial"/>
              </a:rPr>
              <a:t>ra rằng dữ liệu đó không phải là nhạy </a:t>
            </a:r>
            <a:r>
              <a:rPr dirty="0">
                <a:latin typeface="Arial"/>
                <a:cs typeface="Arial"/>
              </a:rPr>
              <a:t>cảm có </a:t>
            </a:r>
            <a:r>
              <a:rPr spc="-5" dirty="0">
                <a:latin typeface="Arial"/>
                <a:cs typeface="Arial"/>
              </a:rPr>
              <a:t>thể được nhớ </a:t>
            </a:r>
            <a:r>
              <a:rPr dirty="0">
                <a:latin typeface="Arial"/>
                <a:cs typeface="Arial"/>
              </a:rPr>
              <a:t>của </a:t>
            </a:r>
            <a:r>
              <a:rPr spc="-5" dirty="0">
                <a:latin typeface="Arial"/>
                <a:cs typeface="Arial"/>
              </a:rPr>
              <a:t>trình</a:t>
            </a:r>
            <a:r>
              <a:rPr spc="136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duyệt.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9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8893" marR="89936">
              <a:lnSpc>
                <a:spcPts val="2225"/>
              </a:lnSpc>
            </a:pPr>
            <a:r>
              <a:rPr spc="-24" dirty="0">
                <a:latin typeface="Arial"/>
                <a:cs typeface="Arial"/>
              </a:rPr>
              <a:t>Trạng </a:t>
            </a:r>
            <a:r>
              <a:rPr spc="-5" dirty="0">
                <a:latin typeface="Arial"/>
                <a:cs typeface="Arial"/>
              </a:rPr>
              <a:t>thái </a:t>
            </a:r>
            <a:r>
              <a:rPr dirty="0">
                <a:latin typeface="Arial"/>
                <a:cs typeface="Arial"/>
              </a:rPr>
              <a:t>tắt chỉ </a:t>
            </a:r>
            <a:r>
              <a:rPr spc="-5" dirty="0">
                <a:latin typeface="Arial"/>
                <a:cs typeface="Arial"/>
              </a:rPr>
              <a:t>ra rằng dữ liệu </a:t>
            </a:r>
            <a:r>
              <a:rPr dirty="0">
                <a:latin typeface="Arial"/>
                <a:cs typeface="Arial"/>
              </a:rPr>
              <a:t>sẽ </a:t>
            </a:r>
            <a:r>
              <a:rPr spc="-5" dirty="0">
                <a:latin typeface="Arial"/>
                <a:cs typeface="Arial"/>
              </a:rPr>
              <a:t>không được ghi nhớ. </a:t>
            </a:r>
            <a:r>
              <a:rPr spc="-11" dirty="0">
                <a:latin typeface="Arial"/>
                <a:cs typeface="Arial"/>
              </a:rPr>
              <a:t>Những </a:t>
            </a:r>
            <a:r>
              <a:rPr spc="-5" dirty="0">
                <a:latin typeface="Arial"/>
                <a:cs typeface="Arial"/>
              </a:rPr>
              <a:t>dữ liệu này </a:t>
            </a:r>
            <a:r>
              <a:rPr dirty="0">
                <a:latin typeface="Arial"/>
                <a:cs typeface="Arial"/>
              </a:rPr>
              <a:t>có  thể </a:t>
            </a:r>
            <a:r>
              <a:rPr spc="-5" dirty="0">
                <a:latin typeface="Arial"/>
                <a:cs typeface="Arial"/>
              </a:rPr>
              <a:t>nhạy </a:t>
            </a:r>
            <a:r>
              <a:rPr dirty="0">
                <a:latin typeface="Arial"/>
                <a:cs typeface="Arial"/>
              </a:rPr>
              <a:t>cảm và </a:t>
            </a:r>
            <a:r>
              <a:rPr spc="-5" dirty="0">
                <a:latin typeface="Arial"/>
                <a:cs typeface="Arial"/>
              </a:rPr>
              <a:t>không an toàn để lưu </a:t>
            </a:r>
            <a:r>
              <a:rPr dirty="0">
                <a:latin typeface="Arial"/>
                <a:cs typeface="Arial"/>
              </a:rPr>
              <a:t>trữ với </a:t>
            </a:r>
            <a:r>
              <a:rPr spc="-5" dirty="0">
                <a:latin typeface="Arial"/>
                <a:cs typeface="Arial"/>
              </a:rPr>
              <a:t>các trình</a:t>
            </a:r>
            <a:r>
              <a:rPr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duyệt.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54"/>
              </a:spcBef>
            </a:pPr>
            <a:endParaRPr sz="3000" dirty="0">
              <a:latin typeface="Times New Roman"/>
              <a:cs typeface="Times New Roman"/>
            </a:endParaRPr>
          </a:p>
          <a:p>
            <a:pPr marL="18139" marR="398293">
              <a:lnSpc>
                <a:spcPts val="2225"/>
              </a:lnSpc>
            </a:pPr>
            <a:r>
              <a:rPr spc="-5" dirty="0">
                <a:latin typeface="Arial"/>
                <a:cs typeface="Arial"/>
              </a:rPr>
              <a:t>Theo mặc định, </a:t>
            </a:r>
            <a:r>
              <a:rPr spc="-11" dirty="0">
                <a:latin typeface="Arial"/>
                <a:cs typeface="Arial"/>
              </a:rPr>
              <a:t>nhiều </a:t>
            </a:r>
            <a:r>
              <a:rPr spc="-5" dirty="0">
                <a:latin typeface="Arial"/>
                <a:cs typeface="Arial"/>
              </a:rPr>
              <a:t>trình </a:t>
            </a:r>
            <a:r>
              <a:rPr spc="-11" dirty="0">
                <a:latin typeface="Arial"/>
                <a:cs typeface="Arial"/>
              </a:rPr>
              <a:t>duyệt </a:t>
            </a:r>
            <a:r>
              <a:rPr dirty="0">
                <a:latin typeface="Arial"/>
                <a:cs typeface="Arial"/>
              </a:rPr>
              <a:t>có </a:t>
            </a:r>
            <a:r>
              <a:rPr spc="-5" dirty="0">
                <a:latin typeface="Arial"/>
                <a:cs typeface="Arial"/>
              </a:rPr>
              <a:t>tính năng autoComplete được </a:t>
            </a:r>
            <a:r>
              <a:rPr dirty="0">
                <a:latin typeface="Arial"/>
                <a:cs typeface="Arial"/>
              </a:rPr>
              <a:t>kích </a:t>
            </a:r>
            <a:r>
              <a:rPr spc="-11" dirty="0">
                <a:latin typeface="Arial"/>
                <a:cs typeface="Arial"/>
              </a:rPr>
              <a:t>hoạt  </a:t>
            </a:r>
            <a:r>
              <a:rPr spc="-5" dirty="0">
                <a:latin typeface="Arial"/>
                <a:cs typeface="Arial"/>
              </a:rPr>
              <a:t>trong</a:t>
            </a:r>
            <a:r>
              <a:rPr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đó.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60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15114" marR="374106">
              <a:lnSpc>
                <a:spcPts val="2225"/>
              </a:lnSpc>
            </a:pPr>
            <a:r>
              <a:rPr spc="-5" dirty="0">
                <a:latin typeface="Arial"/>
                <a:cs typeface="Arial"/>
              </a:rPr>
              <a:t>Các trình </a:t>
            </a:r>
            <a:r>
              <a:rPr spc="-11" dirty="0">
                <a:latin typeface="Arial"/>
                <a:cs typeface="Arial"/>
              </a:rPr>
              <a:t>duyệt </a:t>
            </a:r>
            <a:r>
              <a:rPr dirty="0">
                <a:latin typeface="Arial"/>
                <a:cs typeface="Arial"/>
              </a:rPr>
              <a:t>không </a:t>
            </a:r>
            <a:r>
              <a:rPr spc="-5" dirty="0">
                <a:latin typeface="Arial"/>
                <a:cs typeface="Arial"/>
              </a:rPr>
              <a:t>hỗ </a:t>
            </a:r>
            <a:r>
              <a:rPr dirty="0">
                <a:latin typeface="Arial"/>
                <a:cs typeface="Arial"/>
              </a:rPr>
              <a:t>trợ </a:t>
            </a:r>
            <a:r>
              <a:rPr spc="-5" dirty="0">
                <a:latin typeface="Arial"/>
                <a:cs typeface="Arial"/>
              </a:rPr>
              <a:t>autocomplete, </a:t>
            </a:r>
            <a:r>
              <a:rPr dirty="0">
                <a:latin typeface="Arial"/>
                <a:cs typeface="Arial"/>
              </a:rPr>
              <a:t>có </a:t>
            </a:r>
            <a:r>
              <a:rPr spc="-5" dirty="0">
                <a:latin typeface="Arial"/>
                <a:cs typeface="Arial"/>
              </a:rPr>
              <a:t>thể được bật hoặc </a:t>
            </a:r>
            <a:r>
              <a:rPr dirty="0">
                <a:latin typeface="Arial"/>
                <a:cs typeface="Arial"/>
              </a:rPr>
              <a:t>tắt </a:t>
            </a:r>
            <a:r>
              <a:rPr spc="-5" dirty="0">
                <a:latin typeface="Arial"/>
                <a:cs typeface="Arial"/>
              </a:rPr>
              <a:t>hành </a:t>
            </a:r>
            <a:r>
              <a:rPr dirty="0">
                <a:latin typeface="Arial"/>
                <a:cs typeface="Arial"/>
              </a:rPr>
              <a:t>vi  </a:t>
            </a:r>
            <a:r>
              <a:rPr spc="-5" dirty="0">
                <a:latin typeface="Arial"/>
                <a:cs typeface="Arial"/>
              </a:rPr>
              <a:t>này bằng </a:t>
            </a:r>
            <a:r>
              <a:rPr dirty="0">
                <a:latin typeface="Arial"/>
                <a:cs typeface="Arial"/>
              </a:rPr>
              <a:t>cách </a:t>
            </a:r>
            <a:r>
              <a:rPr spc="-5" dirty="0">
                <a:latin typeface="Arial"/>
                <a:cs typeface="Arial"/>
              </a:rPr>
              <a:t>xác định </a:t>
            </a:r>
            <a:r>
              <a:rPr dirty="0">
                <a:latin typeface="Arial"/>
                <a:cs typeface="Arial"/>
              </a:rPr>
              <a:t>thuộc tính</a:t>
            </a:r>
            <a:r>
              <a:rPr spc="65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autoComplete.</a:t>
            </a:r>
            <a:endParaRPr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07562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8" y="95221"/>
            <a:ext cx="8067887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Thuộc tính </a:t>
            </a:r>
            <a:r>
              <a:rPr spc="-19" dirty="0"/>
              <a:t>Autocomplete</a:t>
            </a:r>
            <a:r>
              <a:rPr spc="-95" dirty="0"/>
              <a:t> </a:t>
            </a:r>
            <a:r>
              <a:rPr dirty="0"/>
              <a:t>2-2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5" y="928495"/>
            <a:ext cx="3036995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 </a:t>
            </a:r>
            <a:r>
              <a:rPr spc="5" dirty="0">
                <a:latin typeface="Calibri"/>
                <a:cs typeface="Calibri"/>
              </a:rPr>
              <a:t>dụ</a:t>
            </a:r>
            <a:r>
              <a:rPr spc="-3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autocomplete.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67996" y="1447802"/>
            <a:ext cx="7631349" cy="30266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53626" y="4896360"/>
            <a:ext cx="11306261" cy="1418699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 </a:t>
            </a:r>
            <a:r>
              <a:rPr spc="5" dirty="0">
                <a:latin typeface="Calibri"/>
                <a:cs typeface="Calibri"/>
              </a:rPr>
              <a:t>dụ </a:t>
            </a:r>
            <a:r>
              <a:rPr spc="-5" dirty="0">
                <a:latin typeface="Calibri"/>
                <a:cs typeface="Calibri"/>
              </a:rPr>
              <a:t>tắt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autocomplete.</a:t>
            </a:r>
          </a:p>
          <a:p>
            <a:pPr>
              <a:spcBef>
                <a:spcPts val="11"/>
              </a:spcBef>
            </a:pPr>
            <a:endParaRPr sz="3000" dirty="0">
              <a:latin typeface="Times New Roman"/>
              <a:cs typeface="Times New Roman"/>
            </a:endParaRPr>
          </a:p>
          <a:p>
            <a:pPr marL="432303"/>
            <a:r>
              <a:rPr sz="1900" spc="-5" dirty="0">
                <a:latin typeface="Courier New"/>
                <a:cs typeface="Courier New"/>
              </a:rPr>
              <a:t>E-mail: &lt;input type=”email” name=”email” autocomplete=”off”</a:t>
            </a:r>
            <a:r>
              <a:rPr sz="1900" spc="136" dirty="0">
                <a:latin typeface="Courier New"/>
                <a:cs typeface="Courier New"/>
              </a:rPr>
              <a:t> </a:t>
            </a:r>
            <a:r>
              <a:rPr sz="1900" spc="-11" dirty="0">
                <a:latin typeface="Courier New"/>
                <a:cs typeface="Courier New"/>
              </a:rPr>
              <a:t>/&gt;</a:t>
            </a:r>
            <a:endParaRPr sz="1900" dirty="0">
              <a:latin typeface="Courier New"/>
              <a:cs typeface="Courier New"/>
            </a:endParaRPr>
          </a:p>
          <a:p>
            <a:pPr marL="1594680">
              <a:spcBef>
                <a:spcPts val="602"/>
              </a:spcBef>
            </a:pPr>
            <a:r>
              <a:rPr sz="1900" spc="-5" dirty="0">
                <a:latin typeface="Courier New"/>
                <a:cs typeface="Courier New"/>
              </a:rPr>
              <a:t>&lt;input type=”submit”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value=”submit”/&gt;</a:t>
            </a:r>
            <a:endParaRPr sz="19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92145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8" y="32609"/>
            <a:ext cx="9236287" cy="508468"/>
          </a:xfrm>
          <a:prstGeom prst="rect">
            <a:avLst/>
          </a:prstGeom>
        </p:spPr>
        <p:txBody>
          <a:bodyPr vert="horz" wrap="square" lIns="0" tIns="15871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25"/>
              </a:spcBef>
            </a:pPr>
            <a:r>
              <a:rPr dirty="0"/>
              <a:t>Những tính </a:t>
            </a:r>
            <a:r>
              <a:rPr spc="-5" dirty="0"/>
              <a:t>năng </a:t>
            </a:r>
            <a:r>
              <a:rPr dirty="0"/>
              <a:t>mới </a:t>
            </a:r>
            <a:r>
              <a:rPr spc="-19" dirty="0"/>
              <a:t>trong </a:t>
            </a:r>
            <a:r>
              <a:rPr spc="-5" dirty="0"/>
              <a:t>HTML5</a:t>
            </a:r>
            <a:r>
              <a:rPr spc="35" dirty="0"/>
              <a:t> </a:t>
            </a:r>
            <a:r>
              <a:rPr spc="-11" dirty="0"/>
              <a:t>Forms</a:t>
            </a:r>
            <a:endParaRPr dirty="0"/>
          </a:p>
        </p:txBody>
      </p:sp>
      <p:sp>
        <p:nvSpPr>
          <p:cNvPr id="27" name="object 2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6" y="799846"/>
            <a:ext cx="10270067" cy="690805"/>
          </a:xfrm>
          <a:prstGeom prst="rect">
            <a:avLst/>
          </a:prstGeom>
        </p:spPr>
        <p:txBody>
          <a:bodyPr vert="horz" wrap="square" lIns="0" tIns="49124" rIns="0" bIns="0" rtlCol="0">
            <a:spAutoFit/>
          </a:bodyPr>
          <a:lstStyle/>
          <a:p>
            <a:pPr marL="341610" marR="6047" indent="-326493">
              <a:lnSpc>
                <a:spcPts val="2453"/>
              </a:lnSpc>
              <a:spcBef>
                <a:spcPts val="38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HTML5 </a:t>
            </a:r>
            <a:r>
              <a:rPr spc="-11" dirty="0">
                <a:latin typeface="Calibri"/>
                <a:cs typeface="Calibri"/>
              </a:rPr>
              <a:t>Web </a:t>
            </a:r>
            <a:r>
              <a:rPr dirty="0">
                <a:latin typeface="Calibri"/>
                <a:cs typeface="Calibri"/>
              </a:rPr>
              <a:t>forms </a:t>
            </a:r>
            <a:r>
              <a:rPr spc="5" dirty="0">
                <a:latin typeface="Calibri"/>
                <a:cs typeface="Calibri"/>
              </a:rPr>
              <a:t>mang </a:t>
            </a:r>
            <a:r>
              <a:rPr dirty="0">
                <a:latin typeface="Calibri"/>
                <a:cs typeface="Calibri"/>
              </a:rPr>
              <a:t>lại những cải tiến lớn liên quan </a:t>
            </a:r>
            <a:r>
              <a:rPr spc="5" dirty="0">
                <a:latin typeface="Calibri"/>
                <a:cs typeface="Calibri"/>
              </a:rPr>
              <a:t>đến </a:t>
            </a:r>
            <a:r>
              <a:rPr dirty="0">
                <a:latin typeface="Calibri"/>
                <a:cs typeface="Calibri"/>
              </a:rPr>
              <a:t>việc </a:t>
            </a:r>
            <a:r>
              <a:rPr spc="-5" dirty="0">
                <a:latin typeface="Calibri"/>
                <a:cs typeface="Calibri"/>
              </a:rPr>
              <a:t>tạo </a:t>
            </a:r>
            <a:r>
              <a:rPr spc="-19" dirty="0">
                <a:latin typeface="Calibri"/>
                <a:cs typeface="Calibri"/>
              </a:rPr>
              <a:t>ra </a:t>
            </a:r>
            <a:r>
              <a:rPr dirty="0">
                <a:latin typeface="Calibri"/>
                <a:cs typeface="Calibri"/>
              </a:rPr>
              <a:t>biểu  </a:t>
            </a:r>
            <a:r>
              <a:rPr spc="5" dirty="0">
                <a:latin typeface="Calibri"/>
                <a:cs typeface="Calibri"/>
              </a:rPr>
              <a:t>mẫu để </a:t>
            </a:r>
            <a:r>
              <a:rPr dirty="0">
                <a:latin typeface="Calibri"/>
                <a:cs typeface="Calibri"/>
              </a:rPr>
              <a:t>các nhà phát triển </a:t>
            </a:r>
            <a:r>
              <a:rPr spc="-11" dirty="0">
                <a:latin typeface="Calibri"/>
                <a:cs typeface="Calibri"/>
              </a:rPr>
              <a:t>Web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spc="5" dirty="0">
                <a:latin typeface="Calibri"/>
                <a:cs typeface="Calibri"/>
              </a:rPr>
              <a:t>cũng cho </a:t>
            </a:r>
            <a:r>
              <a:rPr dirty="0">
                <a:latin typeface="Calibri"/>
                <a:cs typeface="Calibri"/>
              </a:rPr>
              <a:t>người dùng </a:t>
            </a:r>
            <a:r>
              <a:rPr spc="5" dirty="0">
                <a:latin typeface="Calibri"/>
                <a:cs typeface="Calibri"/>
              </a:rPr>
              <a:t>tương </a:t>
            </a:r>
            <a:r>
              <a:rPr spc="-5" dirty="0">
                <a:latin typeface="Calibri"/>
                <a:cs typeface="Calibri"/>
              </a:rPr>
              <a:t>tác </a:t>
            </a:r>
            <a:r>
              <a:rPr dirty="0">
                <a:latin typeface="Calibri"/>
                <a:cs typeface="Calibri"/>
              </a:rPr>
              <a:t>với</a:t>
            </a:r>
            <a:r>
              <a:rPr spc="-27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chúng.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9914" y="1600962"/>
            <a:ext cx="10560473" cy="581024"/>
          </a:xfrm>
          <a:custGeom>
            <a:avLst/>
            <a:gdLst/>
            <a:ahLst/>
            <a:cxnLst/>
            <a:rect l="l" t="t" r="r" b="b"/>
            <a:pathLst>
              <a:path w="7920355" h="581025">
                <a:moveTo>
                  <a:pt x="7862189" y="0"/>
                </a:moveTo>
                <a:lnTo>
                  <a:pt x="58064" y="0"/>
                </a:lnTo>
                <a:lnTo>
                  <a:pt x="35463" y="4568"/>
                </a:lnTo>
                <a:lnTo>
                  <a:pt x="17006" y="17018"/>
                </a:lnTo>
                <a:lnTo>
                  <a:pt x="4563" y="35468"/>
                </a:lnTo>
                <a:lnTo>
                  <a:pt x="0" y="58038"/>
                </a:lnTo>
                <a:lnTo>
                  <a:pt x="0" y="522604"/>
                </a:lnTo>
                <a:lnTo>
                  <a:pt x="4563" y="545175"/>
                </a:lnTo>
                <a:lnTo>
                  <a:pt x="17006" y="563626"/>
                </a:lnTo>
                <a:lnTo>
                  <a:pt x="35463" y="576075"/>
                </a:lnTo>
                <a:lnTo>
                  <a:pt x="58064" y="580643"/>
                </a:lnTo>
                <a:lnTo>
                  <a:pt x="7862189" y="580643"/>
                </a:lnTo>
                <a:lnTo>
                  <a:pt x="7884759" y="576075"/>
                </a:lnTo>
                <a:lnTo>
                  <a:pt x="7903210" y="563626"/>
                </a:lnTo>
                <a:lnTo>
                  <a:pt x="7915659" y="545175"/>
                </a:lnTo>
                <a:lnTo>
                  <a:pt x="7920228" y="522604"/>
                </a:lnTo>
                <a:lnTo>
                  <a:pt x="7920228" y="58038"/>
                </a:lnTo>
                <a:lnTo>
                  <a:pt x="7915659" y="35468"/>
                </a:lnTo>
                <a:lnTo>
                  <a:pt x="7903209" y="17018"/>
                </a:lnTo>
                <a:lnTo>
                  <a:pt x="7884759" y="4568"/>
                </a:lnTo>
                <a:lnTo>
                  <a:pt x="7862189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9914" y="1600962"/>
            <a:ext cx="10560473" cy="581024"/>
          </a:xfrm>
          <a:custGeom>
            <a:avLst/>
            <a:gdLst/>
            <a:ahLst/>
            <a:cxnLst/>
            <a:rect l="l" t="t" r="r" b="b"/>
            <a:pathLst>
              <a:path w="7920355" h="581025">
                <a:moveTo>
                  <a:pt x="0" y="58038"/>
                </a:moveTo>
                <a:lnTo>
                  <a:pt x="4563" y="35468"/>
                </a:lnTo>
                <a:lnTo>
                  <a:pt x="17006" y="17018"/>
                </a:lnTo>
                <a:lnTo>
                  <a:pt x="35463" y="4568"/>
                </a:lnTo>
                <a:lnTo>
                  <a:pt x="58064" y="0"/>
                </a:lnTo>
                <a:lnTo>
                  <a:pt x="7862189" y="0"/>
                </a:lnTo>
                <a:lnTo>
                  <a:pt x="7884759" y="4568"/>
                </a:lnTo>
                <a:lnTo>
                  <a:pt x="7903209" y="17018"/>
                </a:lnTo>
                <a:lnTo>
                  <a:pt x="7915659" y="35468"/>
                </a:lnTo>
                <a:lnTo>
                  <a:pt x="7920228" y="58038"/>
                </a:lnTo>
                <a:lnTo>
                  <a:pt x="7920228" y="522604"/>
                </a:lnTo>
                <a:lnTo>
                  <a:pt x="7915659" y="545175"/>
                </a:lnTo>
                <a:lnTo>
                  <a:pt x="7903210" y="563626"/>
                </a:lnTo>
                <a:lnTo>
                  <a:pt x="7884759" y="576075"/>
                </a:lnTo>
                <a:lnTo>
                  <a:pt x="7862189" y="580643"/>
                </a:lnTo>
                <a:lnTo>
                  <a:pt x="58064" y="580643"/>
                </a:lnTo>
                <a:lnTo>
                  <a:pt x="35463" y="576075"/>
                </a:lnTo>
                <a:lnTo>
                  <a:pt x="17006" y="563626"/>
                </a:lnTo>
                <a:lnTo>
                  <a:pt x="4563" y="545175"/>
                </a:lnTo>
                <a:lnTo>
                  <a:pt x="0" y="522604"/>
                </a:lnTo>
                <a:lnTo>
                  <a:pt x="0" y="5803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65360" y="1737740"/>
            <a:ext cx="9687194" cy="306888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spcBef>
                <a:spcPts val="114"/>
              </a:spcBef>
            </a:pP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Những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thay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đổi mới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trong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HTML5</a:t>
            </a:r>
            <a:r>
              <a:rPr sz="1900" spc="1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forms: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76553" y="2181606"/>
            <a:ext cx="991446" cy="469901"/>
          </a:xfrm>
          <a:custGeom>
            <a:avLst/>
            <a:gdLst/>
            <a:ahLst/>
            <a:cxnLst/>
            <a:rect l="l" t="t" r="r" b="b"/>
            <a:pathLst>
              <a:path w="743585" h="469900">
                <a:moveTo>
                  <a:pt x="0" y="0"/>
                </a:moveTo>
                <a:lnTo>
                  <a:pt x="0" y="469900"/>
                </a:lnTo>
                <a:lnTo>
                  <a:pt x="743077" y="469900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66136" y="2431542"/>
            <a:ext cx="3627120" cy="439421"/>
          </a:xfrm>
          <a:custGeom>
            <a:avLst/>
            <a:gdLst/>
            <a:ahLst/>
            <a:cxnLst/>
            <a:rect l="l" t="t" r="r" b="b"/>
            <a:pathLst>
              <a:path w="2720340" h="439419">
                <a:moveTo>
                  <a:pt x="2676398" y="0"/>
                </a:moveTo>
                <a:lnTo>
                  <a:pt x="43942" y="0"/>
                </a:lnTo>
                <a:lnTo>
                  <a:pt x="26842" y="3454"/>
                </a:lnTo>
                <a:lnTo>
                  <a:pt x="12874" y="12874"/>
                </a:lnTo>
                <a:lnTo>
                  <a:pt x="3454" y="26842"/>
                </a:lnTo>
                <a:lnTo>
                  <a:pt x="0" y="43942"/>
                </a:lnTo>
                <a:lnTo>
                  <a:pt x="0" y="394970"/>
                </a:lnTo>
                <a:lnTo>
                  <a:pt x="3454" y="412069"/>
                </a:lnTo>
                <a:lnTo>
                  <a:pt x="12874" y="426037"/>
                </a:lnTo>
                <a:lnTo>
                  <a:pt x="26842" y="435457"/>
                </a:lnTo>
                <a:lnTo>
                  <a:pt x="43942" y="438912"/>
                </a:lnTo>
                <a:lnTo>
                  <a:pt x="2676398" y="438912"/>
                </a:lnTo>
                <a:lnTo>
                  <a:pt x="2693497" y="435457"/>
                </a:lnTo>
                <a:lnTo>
                  <a:pt x="2707465" y="426037"/>
                </a:lnTo>
                <a:lnTo>
                  <a:pt x="2716885" y="412069"/>
                </a:lnTo>
                <a:lnTo>
                  <a:pt x="2720340" y="394970"/>
                </a:lnTo>
                <a:lnTo>
                  <a:pt x="2720340" y="43942"/>
                </a:lnTo>
                <a:lnTo>
                  <a:pt x="2716885" y="26842"/>
                </a:lnTo>
                <a:lnTo>
                  <a:pt x="2707465" y="12874"/>
                </a:lnTo>
                <a:lnTo>
                  <a:pt x="2693497" y="3454"/>
                </a:lnTo>
                <a:lnTo>
                  <a:pt x="2676398" y="0"/>
                </a:lnTo>
                <a:close/>
              </a:path>
            </a:pathLst>
          </a:custGeom>
          <a:solidFill>
            <a:srgbClr val="CCC1DA">
              <a:alpha val="90194"/>
            </a:srgbClr>
          </a:solidFill>
        </p:spPr>
        <p:txBody>
          <a:bodyPr wrap="square" lIns="0" tIns="0" rIns="0" bIns="0" rtlCol="0"/>
          <a:lstStyle/>
          <a:p>
            <a:r>
              <a:rPr lang="en-US" smtClean="0"/>
              <a:t>Các phần tử form mới</a:t>
            </a:r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66136" y="2431542"/>
            <a:ext cx="3627120" cy="439421"/>
          </a:xfrm>
          <a:custGeom>
            <a:avLst/>
            <a:gdLst/>
            <a:ahLst/>
            <a:cxnLst/>
            <a:rect l="l" t="t" r="r" b="b"/>
            <a:pathLst>
              <a:path w="2720340" h="439419">
                <a:moveTo>
                  <a:pt x="0" y="43942"/>
                </a:moveTo>
                <a:lnTo>
                  <a:pt x="3454" y="26842"/>
                </a:lnTo>
                <a:lnTo>
                  <a:pt x="12874" y="12874"/>
                </a:lnTo>
                <a:lnTo>
                  <a:pt x="26842" y="3454"/>
                </a:lnTo>
                <a:lnTo>
                  <a:pt x="43942" y="0"/>
                </a:lnTo>
                <a:lnTo>
                  <a:pt x="2676398" y="0"/>
                </a:lnTo>
                <a:lnTo>
                  <a:pt x="2693497" y="3454"/>
                </a:lnTo>
                <a:lnTo>
                  <a:pt x="2707465" y="12874"/>
                </a:lnTo>
                <a:lnTo>
                  <a:pt x="2716885" y="26842"/>
                </a:lnTo>
                <a:lnTo>
                  <a:pt x="2720340" y="43942"/>
                </a:lnTo>
                <a:lnTo>
                  <a:pt x="2720340" y="394970"/>
                </a:lnTo>
                <a:lnTo>
                  <a:pt x="2716885" y="412069"/>
                </a:lnTo>
                <a:lnTo>
                  <a:pt x="2707465" y="426037"/>
                </a:lnTo>
                <a:lnTo>
                  <a:pt x="2693497" y="435457"/>
                </a:lnTo>
                <a:lnTo>
                  <a:pt x="2676398" y="438912"/>
                </a:lnTo>
                <a:lnTo>
                  <a:pt x="43942" y="438912"/>
                </a:lnTo>
                <a:lnTo>
                  <a:pt x="26842" y="435457"/>
                </a:lnTo>
                <a:lnTo>
                  <a:pt x="12874" y="426037"/>
                </a:lnTo>
                <a:lnTo>
                  <a:pt x="3454" y="412069"/>
                </a:lnTo>
                <a:lnTo>
                  <a:pt x="0" y="394970"/>
                </a:lnTo>
                <a:lnTo>
                  <a:pt x="0" y="43942"/>
                </a:lnTo>
                <a:close/>
              </a:path>
            </a:pathLst>
          </a:custGeom>
          <a:ln w="25907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76553" y="2181604"/>
            <a:ext cx="991446" cy="1106171"/>
          </a:xfrm>
          <a:custGeom>
            <a:avLst/>
            <a:gdLst/>
            <a:ahLst/>
            <a:cxnLst/>
            <a:rect l="l" t="t" r="r" b="b"/>
            <a:pathLst>
              <a:path w="743585" h="1106170">
                <a:moveTo>
                  <a:pt x="0" y="0"/>
                </a:moveTo>
                <a:lnTo>
                  <a:pt x="0" y="1105916"/>
                </a:lnTo>
                <a:lnTo>
                  <a:pt x="743077" y="1105916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66136" y="3094482"/>
            <a:ext cx="3830319" cy="386080"/>
          </a:xfrm>
          <a:custGeom>
            <a:avLst/>
            <a:gdLst/>
            <a:ahLst/>
            <a:cxnLst/>
            <a:rect l="l" t="t" r="r" b="b"/>
            <a:pathLst>
              <a:path w="2872740" h="386079">
                <a:moveTo>
                  <a:pt x="2834132" y="0"/>
                </a:moveTo>
                <a:lnTo>
                  <a:pt x="38608" y="0"/>
                </a:lnTo>
                <a:lnTo>
                  <a:pt x="23574" y="3032"/>
                </a:lnTo>
                <a:lnTo>
                  <a:pt x="11303" y="11302"/>
                </a:lnTo>
                <a:lnTo>
                  <a:pt x="3032" y="23574"/>
                </a:lnTo>
                <a:lnTo>
                  <a:pt x="0" y="38607"/>
                </a:lnTo>
                <a:lnTo>
                  <a:pt x="0" y="346963"/>
                </a:lnTo>
                <a:lnTo>
                  <a:pt x="3032" y="361997"/>
                </a:lnTo>
                <a:lnTo>
                  <a:pt x="11303" y="374268"/>
                </a:lnTo>
                <a:lnTo>
                  <a:pt x="23574" y="382539"/>
                </a:lnTo>
                <a:lnTo>
                  <a:pt x="38608" y="385571"/>
                </a:lnTo>
                <a:lnTo>
                  <a:pt x="2834132" y="385571"/>
                </a:lnTo>
                <a:lnTo>
                  <a:pt x="2849165" y="382539"/>
                </a:lnTo>
                <a:lnTo>
                  <a:pt x="2861437" y="374268"/>
                </a:lnTo>
                <a:lnTo>
                  <a:pt x="2869707" y="361997"/>
                </a:lnTo>
                <a:lnTo>
                  <a:pt x="2872740" y="346963"/>
                </a:lnTo>
                <a:lnTo>
                  <a:pt x="2872740" y="38607"/>
                </a:lnTo>
                <a:lnTo>
                  <a:pt x="2869707" y="23574"/>
                </a:lnTo>
                <a:lnTo>
                  <a:pt x="2861437" y="11302"/>
                </a:lnTo>
                <a:lnTo>
                  <a:pt x="2849165" y="3032"/>
                </a:lnTo>
                <a:lnTo>
                  <a:pt x="2834132" y="0"/>
                </a:lnTo>
                <a:close/>
              </a:path>
            </a:pathLst>
          </a:custGeom>
          <a:solidFill>
            <a:srgbClr val="F9C090">
              <a:alpha val="90194"/>
            </a:srgbClr>
          </a:solidFill>
        </p:spPr>
        <p:txBody>
          <a:bodyPr wrap="square" lIns="0" tIns="0" rIns="0" bIns="0" rtlCol="0"/>
          <a:lstStyle/>
          <a:p>
            <a:r>
              <a:rPr lang="en-US" smtClean="0"/>
              <a:t>Các kiểu input mới</a:t>
            </a:r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66137" y="3094482"/>
            <a:ext cx="3830319" cy="386080"/>
          </a:xfrm>
          <a:custGeom>
            <a:avLst/>
            <a:gdLst/>
            <a:ahLst/>
            <a:cxnLst/>
            <a:rect l="l" t="t" r="r" b="b"/>
            <a:pathLst>
              <a:path w="2872740" h="386079">
                <a:moveTo>
                  <a:pt x="0" y="38607"/>
                </a:moveTo>
                <a:lnTo>
                  <a:pt x="3032" y="23574"/>
                </a:lnTo>
                <a:lnTo>
                  <a:pt x="11303" y="11302"/>
                </a:lnTo>
                <a:lnTo>
                  <a:pt x="23574" y="3032"/>
                </a:lnTo>
                <a:lnTo>
                  <a:pt x="38608" y="0"/>
                </a:lnTo>
                <a:lnTo>
                  <a:pt x="2834132" y="0"/>
                </a:lnTo>
                <a:lnTo>
                  <a:pt x="2849165" y="3032"/>
                </a:lnTo>
                <a:lnTo>
                  <a:pt x="2861437" y="11302"/>
                </a:lnTo>
                <a:lnTo>
                  <a:pt x="2869707" y="23574"/>
                </a:lnTo>
                <a:lnTo>
                  <a:pt x="2872740" y="38607"/>
                </a:lnTo>
                <a:lnTo>
                  <a:pt x="2872740" y="346963"/>
                </a:lnTo>
                <a:lnTo>
                  <a:pt x="2869707" y="361997"/>
                </a:lnTo>
                <a:lnTo>
                  <a:pt x="2861437" y="374268"/>
                </a:lnTo>
                <a:lnTo>
                  <a:pt x="2849165" y="382539"/>
                </a:lnTo>
                <a:lnTo>
                  <a:pt x="2834132" y="385571"/>
                </a:lnTo>
                <a:lnTo>
                  <a:pt x="38608" y="385571"/>
                </a:lnTo>
                <a:lnTo>
                  <a:pt x="23574" y="382539"/>
                </a:lnTo>
                <a:lnTo>
                  <a:pt x="11303" y="374268"/>
                </a:lnTo>
                <a:lnTo>
                  <a:pt x="3032" y="361997"/>
                </a:lnTo>
                <a:lnTo>
                  <a:pt x="0" y="346963"/>
                </a:lnTo>
                <a:lnTo>
                  <a:pt x="0" y="38607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76553" y="2181605"/>
            <a:ext cx="991446" cy="1757046"/>
          </a:xfrm>
          <a:custGeom>
            <a:avLst/>
            <a:gdLst/>
            <a:ahLst/>
            <a:cxnLst/>
            <a:rect l="l" t="t" r="r" b="b"/>
            <a:pathLst>
              <a:path w="743585" h="1757045">
                <a:moveTo>
                  <a:pt x="0" y="0"/>
                </a:moveTo>
                <a:lnTo>
                  <a:pt x="0" y="1756664"/>
                </a:lnTo>
                <a:lnTo>
                  <a:pt x="743077" y="1756664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11856" y="3734561"/>
            <a:ext cx="4257040" cy="407035"/>
          </a:xfrm>
          <a:custGeom>
            <a:avLst/>
            <a:gdLst/>
            <a:ahLst/>
            <a:cxnLst/>
            <a:rect l="l" t="t" r="r" b="b"/>
            <a:pathLst>
              <a:path w="3192779" h="407035">
                <a:moveTo>
                  <a:pt x="3152140" y="0"/>
                </a:moveTo>
                <a:lnTo>
                  <a:pt x="40640" y="0"/>
                </a:lnTo>
                <a:lnTo>
                  <a:pt x="24806" y="3188"/>
                </a:lnTo>
                <a:lnTo>
                  <a:pt x="11890" y="11890"/>
                </a:lnTo>
                <a:lnTo>
                  <a:pt x="3188" y="24806"/>
                </a:lnTo>
                <a:lnTo>
                  <a:pt x="0" y="40639"/>
                </a:lnTo>
                <a:lnTo>
                  <a:pt x="0" y="366268"/>
                </a:lnTo>
                <a:lnTo>
                  <a:pt x="3188" y="382101"/>
                </a:lnTo>
                <a:lnTo>
                  <a:pt x="11890" y="395017"/>
                </a:lnTo>
                <a:lnTo>
                  <a:pt x="24806" y="403719"/>
                </a:lnTo>
                <a:lnTo>
                  <a:pt x="40640" y="406907"/>
                </a:lnTo>
                <a:lnTo>
                  <a:pt x="3152140" y="406907"/>
                </a:lnTo>
                <a:lnTo>
                  <a:pt x="3167973" y="403719"/>
                </a:lnTo>
                <a:lnTo>
                  <a:pt x="3180889" y="395017"/>
                </a:lnTo>
                <a:lnTo>
                  <a:pt x="3189591" y="382101"/>
                </a:lnTo>
                <a:lnTo>
                  <a:pt x="3192780" y="366268"/>
                </a:lnTo>
                <a:lnTo>
                  <a:pt x="3192780" y="40639"/>
                </a:lnTo>
                <a:lnTo>
                  <a:pt x="3189591" y="24806"/>
                </a:lnTo>
                <a:lnTo>
                  <a:pt x="3180889" y="11890"/>
                </a:lnTo>
                <a:lnTo>
                  <a:pt x="3167973" y="3188"/>
                </a:lnTo>
                <a:lnTo>
                  <a:pt x="3152140" y="0"/>
                </a:lnTo>
                <a:close/>
              </a:path>
            </a:pathLst>
          </a:custGeom>
          <a:solidFill>
            <a:srgbClr val="C3D59B">
              <a:alpha val="90194"/>
            </a:srgbClr>
          </a:solidFill>
        </p:spPr>
        <p:txBody>
          <a:bodyPr wrap="square" lIns="0" tIns="0" rIns="0" bIns="0" rtlCol="0"/>
          <a:lstStyle/>
          <a:p>
            <a:r>
              <a:rPr lang="en-US" smtClean="0"/>
              <a:t>Các thuộc tính mới</a:t>
            </a:r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00426" y="3734561"/>
            <a:ext cx="4257040" cy="407035"/>
          </a:xfrm>
          <a:custGeom>
            <a:avLst/>
            <a:gdLst/>
            <a:ahLst/>
            <a:cxnLst/>
            <a:rect l="l" t="t" r="r" b="b"/>
            <a:pathLst>
              <a:path w="3192779" h="407035">
                <a:moveTo>
                  <a:pt x="0" y="40639"/>
                </a:moveTo>
                <a:lnTo>
                  <a:pt x="3188" y="24806"/>
                </a:lnTo>
                <a:lnTo>
                  <a:pt x="11890" y="11890"/>
                </a:lnTo>
                <a:lnTo>
                  <a:pt x="24806" y="3188"/>
                </a:lnTo>
                <a:lnTo>
                  <a:pt x="40640" y="0"/>
                </a:lnTo>
                <a:lnTo>
                  <a:pt x="3152140" y="0"/>
                </a:lnTo>
                <a:lnTo>
                  <a:pt x="3167973" y="3188"/>
                </a:lnTo>
                <a:lnTo>
                  <a:pt x="3180889" y="11890"/>
                </a:lnTo>
                <a:lnTo>
                  <a:pt x="3189591" y="24806"/>
                </a:lnTo>
                <a:lnTo>
                  <a:pt x="3192780" y="40639"/>
                </a:lnTo>
                <a:lnTo>
                  <a:pt x="3192780" y="366268"/>
                </a:lnTo>
                <a:lnTo>
                  <a:pt x="3189591" y="382101"/>
                </a:lnTo>
                <a:lnTo>
                  <a:pt x="3180889" y="395017"/>
                </a:lnTo>
                <a:lnTo>
                  <a:pt x="3167973" y="403719"/>
                </a:lnTo>
                <a:lnTo>
                  <a:pt x="3152140" y="406907"/>
                </a:lnTo>
                <a:lnTo>
                  <a:pt x="40640" y="406907"/>
                </a:lnTo>
                <a:lnTo>
                  <a:pt x="24806" y="403719"/>
                </a:lnTo>
                <a:lnTo>
                  <a:pt x="11890" y="395017"/>
                </a:lnTo>
                <a:lnTo>
                  <a:pt x="3188" y="382101"/>
                </a:lnTo>
                <a:lnTo>
                  <a:pt x="0" y="366268"/>
                </a:lnTo>
                <a:lnTo>
                  <a:pt x="0" y="40639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76551" y="2181605"/>
            <a:ext cx="1053253" cy="2294256"/>
          </a:xfrm>
          <a:custGeom>
            <a:avLst/>
            <a:gdLst/>
            <a:ahLst/>
            <a:cxnLst/>
            <a:rect l="l" t="t" r="r" b="b"/>
            <a:pathLst>
              <a:path w="789939" h="2294254">
                <a:moveTo>
                  <a:pt x="0" y="0"/>
                </a:moveTo>
                <a:lnTo>
                  <a:pt x="0" y="2294128"/>
                </a:lnTo>
                <a:lnTo>
                  <a:pt x="789686" y="2294128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29129" y="4275584"/>
            <a:ext cx="4875106" cy="399414"/>
          </a:xfrm>
          <a:custGeom>
            <a:avLst/>
            <a:gdLst/>
            <a:ahLst/>
            <a:cxnLst/>
            <a:rect l="l" t="t" r="r" b="b"/>
            <a:pathLst>
              <a:path w="3656329" h="399414">
                <a:moveTo>
                  <a:pt x="3616198" y="0"/>
                </a:moveTo>
                <a:lnTo>
                  <a:pt x="39878" y="0"/>
                </a:lnTo>
                <a:lnTo>
                  <a:pt x="24378" y="3141"/>
                </a:lnTo>
                <a:lnTo>
                  <a:pt x="11699" y="11699"/>
                </a:lnTo>
                <a:lnTo>
                  <a:pt x="3141" y="24378"/>
                </a:lnTo>
                <a:lnTo>
                  <a:pt x="0" y="39878"/>
                </a:lnTo>
                <a:lnTo>
                  <a:pt x="0" y="359410"/>
                </a:lnTo>
                <a:lnTo>
                  <a:pt x="3141" y="374909"/>
                </a:lnTo>
                <a:lnTo>
                  <a:pt x="11699" y="387588"/>
                </a:lnTo>
                <a:lnTo>
                  <a:pt x="24378" y="396146"/>
                </a:lnTo>
                <a:lnTo>
                  <a:pt x="39878" y="399288"/>
                </a:lnTo>
                <a:lnTo>
                  <a:pt x="3616198" y="399288"/>
                </a:lnTo>
                <a:lnTo>
                  <a:pt x="3631697" y="396146"/>
                </a:lnTo>
                <a:lnTo>
                  <a:pt x="3644376" y="387588"/>
                </a:lnTo>
                <a:lnTo>
                  <a:pt x="3652934" y="374909"/>
                </a:lnTo>
                <a:lnTo>
                  <a:pt x="3656076" y="359410"/>
                </a:lnTo>
                <a:lnTo>
                  <a:pt x="3656076" y="39878"/>
                </a:lnTo>
                <a:lnTo>
                  <a:pt x="3652934" y="24378"/>
                </a:lnTo>
                <a:lnTo>
                  <a:pt x="3644376" y="11699"/>
                </a:lnTo>
                <a:lnTo>
                  <a:pt x="3631697" y="3141"/>
                </a:lnTo>
                <a:lnTo>
                  <a:pt x="3616198" y="0"/>
                </a:lnTo>
                <a:close/>
              </a:path>
            </a:pathLst>
          </a:custGeom>
          <a:solidFill>
            <a:srgbClr val="D99593">
              <a:alpha val="90194"/>
            </a:srgbClr>
          </a:solidFill>
        </p:spPr>
        <p:txBody>
          <a:bodyPr wrap="square" lIns="0" tIns="0" rIns="0" bIns="0" rtlCol="0"/>
          <a:lstStyle/>
          <a:p>
            <a:r>
              <a:rPr lang="en-US" smtClean="0"/>
              <a:t>Kiểm tra tính hợp lệ dựa trên trình duyệt</a:t>
            </a:r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29129" y="4275584"/>
            <a:ext cx="4875106" cy="399414"/>
          </a:xfrm>
          <a:custGeom>
            <a:avLst/>
            <a:gdLst/>
            <a:ahLst/>
            <a:cxnLst/>
            <a:rect l="l" t="t" r="r" b="b"/>
            <a:pathLst>
              <a:path w="3656329" h="399414">
                <a:moveTo>
                  <a:pt x="0" y="39878"/>
                </a:moveTo>
                <a:lnTo>
                  <a:pt x="3141" y="24378"/>
                </a:lnTo>
                <a:lnTo>
                  <a:pt x="11699" y="11699"/>
                </a:lnTo>
                <a:lnTo>
                  <a:pt x="24378" y="3141"/>
                </a:lnTo>
                <a:lnTo>
                  <a:pt x="39878" y="0"/>
                </a:lnTo>
                <a:lnTo>
                  <a:pt x="3616198" y="0"/>
                </a:lnTo>
                <a:lnTo>
                  <a:pt x="3631697" y="3141"/>
                </a:lnTo>
                <a:lnTo>
                  <a:pt x="3644376" y="11699"/>
                </a:lnTo>
                <a:lnTo>
                  <a:pt x="3652934" y="24378"/>
                </a:lnTo>
                <a:lnTo>
                  <a:pt x="3656076" y="39878"/>
                </a:lnTo>
                <a:lnTo>
                  <a:pt x="3656076" y="359410"/>
                </a:lnTo>
                <a:lnTo>
                  <a:pt x="3652934" y="374909"/>
                </a:lnTo>
                <a:lnTo>
                  <a:pt x="3644376" y="387588"/>
                </a:lnTo>
                <a:lnTo>
                  <a:pt x="3631697" y="396146"/>
                </a:lnTo>
                <a:lnTo>
                  <a:pt x="3616198" y="399288"/>
                </a:lnTo>
                <a:lnTo>
                  <a:pt x="39878" y="399288"/>
                </a:lnTo>
                <a:lnTo>
                  <a:pt x="24378" y="396146"/>
                </a:lnTo>
                <a:lnTo>
                  <a:pt x="11699" y="387588"/>
                </a:lnTo>
                <a:lnTo>
                  <a:pt x="3141" y="374909"/>
                </a:lnTo>
                <a:lnTo>
                  <a:pt x="0" y="359410"/>
                </a:lnTo>
                <a:lnTo>
                  <a:pt x="0" y="39878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76551" y="2181605"/>
            <a:ext cx="1053253" cy="2919731"/>
          </a:xfrm>
          <a:custGeom>
            <a:avLst/>
            <a:gdLst/>
            <a:ahLst/>
            <a:cxnLst/>
            <a:rect l="l" t="t" r="r" b="b"/>
            <a:pathLst>
              <a:path w="789939" h="2919729">
                <a:moveTo>
                  <a:pt x="0" y="0"/>
                </a:moveTo>
                <a:lnTo>
                  <a:pt x="0" y="2919476"/>
                </a:lnTo>
                <a:lnTo>
                  <a:pt x="789686" y="2919476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929127" y="4917184"/>
            <a:ext cx="5157894" cy="367666"/>
          </a:xfrm>
          <a:custGeom>
            <a:avLst/>
            <a:gdLst/>
            <a:ahLst/>
            <a:cxnLst/>
            <a:rect l="l" t="t" r="r" b="b"/>
            <a:pathLst>
              <a:path w="3868420" h="367664">
                <a:moveTo>
                  <a:pt x="3831208" y="0"/>
                </a:moveTo>
                <a:lnTo>
                  <a:pt x="36703" y="0"/>
                </a:lnTo>
                <a:lnTo>
                  <a:pt x="22395" y="2877"/>
                </a:lnTo>
                <a:lnTo>
                  <a:pt x="10731" y="10731"/>
                </a:lnTo>
                <a:lnTo>
                  <a:pt x="2877" y="22395"/>
                </a:lnTo>
                <a:lnTo>
                  <a:pt x="0" y="36702"/>
                </a:lnTo>
                <a:lnTo>
                  <a:pt x="0" y="330580"/>
                </a:lnTo>
                <a:lnTo>
                  <a:pt x="2877" y="344888"/>
                </a:lnTo>
                <a:lnTo>
                  <a:pt x="10731" y="356552"/>
                </a:lnTo>
                <a:lnTo>
                  <a:pt x="22395" y="364406"/>
                </a:lnTo>
                <a:lnTo>
                  <a:pt x="36703" y="367283"/>
                </a:lnTo>
                <a:lnTo>
                  <a:pt x="3831208" y="367283"/>
                </a:lnTo>
                <a:lnTo>
                  <a:pt x="3845516" y="364406"/>
                </a:lnTo>
                <a:lnTo>
                  <a:pt x="3857180" y="356552"/>
                </a:lnTo>
                <a:lnTo>
                  <a:pt x="3865034" y="344888"/>
                </a:lnTo>
                <a:lnTo>
                  <a:pt x="3867912" y="330580"/>
                </a:lnTo>
                <a:lnTo>
                  <a:pt x="3867912" y="36702"/>
                </a:lnTo>
                <a:lnTo>
                  <a:pt x="3865034" y="22395"/>
                </a:lnTo>
                <a:lnTo>
                  <a:pt x="3857180" y="10731"/>
                </a:lnTo>
                <a:lnTo>
                  <a:pt x="3845516" y="2877"/>
                </a:lnTo>
                <a:lnTo>
                  <a:pt x="3831208" y="0"/>
                </a:lnTo>
                <a:close/>
              </a:path>
            </a:pathLst>
          </a:custGeom>
          <a:solidFill>
            <a:srgbClr val="94B3D6">
              <a:alpha val="90194"/>
            </a:srgbClr>
          </a:solidFill>
        </p:spPr>
        <p:txBody>
          <a:bodyPr wrap="square" lIns="0" tIns="0" rIns="0" bIns="0" rtlCol="0"/>
          <a:lstStyle/>
          <a:p>
            <a:r>
              <a:rPr lang="en-US" smtClean="0"/>
              <a:t>Công nghệ CSS3</a:t>
            </a:r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929127" y="4917184"/>
            <a:ext cx="5157894" cy="367666"/>
          </a:xfrm>
          <a:custGeom>
            <a:avLst/>
            <a:gdLst/>
            <a:ahLst/>
            <a:cxnLst/>
            <a:rect l="l" t="t" r="r" b="b"/>
            <a:pathLst>
              <a:path w="3868420" h="367664">
                <a:moveTo>
                  <a:pt x="0" y="36702"/>
                </a:moveTo>
                <a:lnTo>
                  <a:pt x="2877" y="22395"/>
                </a:lnTo>
                <a:lnTo>
                  <a:pt x="10731" y="10731"/>
                </a:lnTo>
                <a:lnTo>
                  <a:pt x="22395" y="2877"/>
                </a:lnTo>
                <a:lnTo>
                  <a:pt x="36703" y="0"/>
                </a:lnTo>
                <a:lnTo>
                  <a:pt x="3831208" y="0"/>
                </a:lnTo>
                <a:lnTo>
                  <a:pt x="3845516" y="2877"/>
                </a:lnTo>
                <a:lnTo>
                  <a:pt x="3857180" y="10731"/>
                </a:lnTo>
                <a:lnTo>
                  <a:pt x="3865034" y="22395"/>
                </a:lnTo>
                <a:lnTo>
                  <a:pt x="3867912" y="36702"/>
                </a:lnTo>
                <a:lnTo>
                  <a:pt x="3867912" y="330580"/>
                </a:lnTo>
                <a:lnTo>
                  <a:pt x="3865034" y="344888"/>
                </a:lnTo>
                <a:lnTo>
                  <a:pt x="3857180" y="356552"/>
                </a:lnTo>
                <a:lnTo>
                  <a:pt x="3845516" y="364406"/>
                </a:lnTo>
                <a:lnTo>
                  <a:pt x="3831208" y="367283"/>
                </a:lnTo>
                <a:lnTo>
                  <a:pt x="36703" y="367283"/>
                </a:lnTo>
                <a:lnTo>
                  <a:pt x="22395" y="364406"/>
                </a:lnTo>
                <a:lnTo>
                  <a:pt x="10731" y="356552"/>
                </a:lnTo>
                <a:lnTo>
                  <a:pt x="2877" y="344888"/>
                </a:lnTo>
                <a:lnTo>
                  <a:pt x="0" y="330580"/>
                </a:lnTo>
                <a:lnTo>
                  <a:pt x="0" y="36702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76551" y="2181607"/>
            <a:ext cx="1053253" cy="3504564"/>
          </a:xfrm>
          <a:custGeom>
            <a:avLst/>
            <a:gdLst/>
            <a:ahLst/>
            <a:cxnLst/>
            <a:rect l="l" t="t" r="r" b="b"/>
            <a:pathLst>
              <a:path w="789939" h="3504565">
                <a:moveTo>
                  <a:pt x="0" y="0"/>
                </a:moveTo>
                <a:lnTo>
                  <a:pt x="0" y="3504209"/>
                </a:lnTo>
                <a:lnTo>
                  <a:pt x="789686" y="3504209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929127" y="5476494"/>
            <a:ext cx="5574454" cy="417830"/>
          </a:xfrm>
          <a:custGeom>
            <a:avLst/>
            <a:gdLst/>
            <a:ahLst/>
            <a:cxnLst/>
            <a:rect l="l" t="t" r="r" b="b"/>
            <a:pathLst>
              <a:path w="4180840" h="417829">
                <a:moveTo>
                  <a:pt x="4138549" y="0"/>
                </a:moveTo>
                <a:lnTo>
                  <a:pt x="41783" y="0"/>
                </a:lnTo>
                <a:lnTo>
                  <a:pt x="25503" y="3278"/>
                </a:lnTo>
                <a:lnTo>
                  <a:pt x="12223" y="12223"/>
                </a:lnTo>
                <a:lnTo>
                  <a:pt x="3278" y="25503"/>
                </a:lnTo>
                <a:lnTo>
                  <a:pt x="0" y="41782"/>
                </a:lnTo>
                <a:lnTo>
                  <a:pt x="0" y="375818"/>
                </a:lnTo>
                <a:lnTo>
                  <a:pt x="3278" y="392072"/>
                </a:lnTo>
                <a:lnTo>
                  <a:pt x="12223" y="405345"/>
                </a:lnTo>
                <a:lnTo>
                  <a:pt x="25503" y="414294"/>
                </a:lnTo>
                <a:lnTo>
                  <a:pt x="41783" y="417575"/>
                </a:lnTo>
                <a:lnTo>
                  <a:pt x="4138549" y="417575"/>
                </a:lnTo>
                <a:lnTo>
                  <a:pt x="4154828" y="414294"/>
                </a:lnTo>
                <a:lnTo>
                  <a:pt x="4168108" y="405345"/>
                </a:lnTo>
                <a:lnTo>
                  <a:pt x="4177053" y="392072"/>
                </a:lnTo>
                <a:lnTo>
                  <a:pt x="4180331" y="375818"/>
                </a:lnTo>
                <a:lnTo>
                  <a:pt x="4180331" y="41782"/>
                </a:lnTo>
                <a:lnTo>
                  <a:pt x="4177053" y="25503"/>
                </a:lnTo>
                <a:lnTo>
                  <a:pt x="4168108" y="12223"/>
                </a:lnTo>
                <a:lnTo>
                  <a:pt x="4154828" y="3278"/>
                </a:lnTo>
                <a:lnTo>
                  <a:pt x="4138549" y="0"/>
                </a:lnTo>
                <a:close/>
              </a:path>
            </a:pathLst>
          </a:custGeom>
          <a:solidFill>
            <a:srgbClr val="C4BC96">
              <a:alpha val="90194"/>
            </a:srgbClr>
          </a:solidFill>
        </p:spPr>
        <p:txBody>
          <a:bodyPr wrap="square" lIns="0" tIns="0" rIns="0" bIns="0" rtlCol="0"/>
          <a:lstStyle/>
          <a:p>
            <a:r>
              <a:rPr lang="en-US" smtClean="0"/>
              <a:t>Form API</a:t>
            </a:r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929127" y="5476494"/>
            <a:ext cx="5574454" cy="417830"/>
          </a:xfrm>
          <a:custGeom>
            <a:avLst/>
            <a:gdLst/>
            <a:ahLst/>
            <a:cxnLst/>
            <a:rect l="l" t="t" r="r" b="b"/>
            <a:pathLst>
              <a:path w="4180840" h="417829">
                <a:moveTo>
                  <a:pt x="0" y="41782"/>
                </a:moveTo>
                <a:lnTo>
                  <a:pt x="3278" y="25503"/>
                </a:lnTo>
                <a:lnTo>
                  <a:pt x="12223" y="12223"/>
                </a:lnTo>
                <a:lnTo>
                  <a:pt x="25503" y="3278"/>
                </a:lnTo>
                <a:lnTo>
                  <a:pt x="41783" y="0"/>
                </a:lnTo>
                <a:lnTo>
                  <a:pt x="4138549" y="0"/>
                </a:lnTo>
                <a:lnTo>
                  <a:pt x="4154828" y="3278"/>
                </a:lnTo>
                <a:lnTo>
                  <a:pt x="4168108" y="12223"/>
                </a:lnTo>
                <a:lnTo>
                  <a:pt x="4177053" y="25503"/>
                </a:lnTo>
                <a:lnTo>
                  <a:pt x="4180331" y="41782"/>
                </a:lnTo>
                <a:lnTo>
                  <a:pt x="4180331" y="375818"/>
                </a:lnTo>
                <a:lnTo>
                  <a:pt x="4177053" y="392072"/>
                </a:lnTo>
                <a:lnTo>
                  <a:pt x="4168108" y="405345"/>
                </a:lnTo>
                <a:lnTo>
                  <a:pt x="4154828" y="414294"/>
                </a:lnTo>
                <a:lnTo>
                  <a:pt x="4138549" y="417575"/>
                </a:lnTo>
                <a:lnTo>
                  <a:pt x="41783" y="417575"/>
                </a:lnTo>
                <a:lnTo>
                  <a:pt x="25503" y="414294"/>
                </a:lnTo>
                <a:lnTo>
                  <a:pt x="12223" y="405345"/>
                </a:lnTo>
                <a:lnTo>
                  <a:pt x="3278" y="392072"/>
                </a:lnTo>
                <a:lnTo>
                  <a:pt x="0" y="375818"/>
                </a:lnTo>
                <a:lnTo>
                  <a:pt x="0" y="41782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10</a:t>
            </a:r>
            <a:r>
              <a:rPr lang="vi-VN" smtClean="0"/>
              <a:t> -</a:t>
            </a:r>
            <a:r>
              <a:rPr lang="en-US" smtClean="0"/>
              <a:t> HTML Forms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079483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7" y="95221"/>
            <a:ext cx="727709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phần tử </a:t>
            </a:r>
            <a:r>
              <a:rPr spc="-11" dirty="0"/>
              <a:t>mới </a:t>
            </a:r>
            <a:r>
              <a:rPr spc="-5" dirty="0"/>
              <a:t>của</a:t>
            </a:r>
            <a:r>
              <a:rPr spc="-84" dirty="0"/>
              <a:t> </a:t>
            </a:r>
            <a:r>
              <a:rPr spc="-30" dirty="0"/>
              <a:t>Form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40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6" y="914147"/>
            <a:ext cx="10824634" cy="2275344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lnSpc>
                <a:spcPts val="2572"/>
              </a:lnSpc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HTML5 đã giới thiệu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số phần tử </a:t>
            </a:r>
            <a:r>
              <a:rPr spc="5" dirty="0">
                <a:latin typeface="Calibri"/>
                <a:cs typeface="Calibri"/>
              </a:rPr>
              <a:t>mới </a:t>
            </a:r>
            <a:r>
              <a:rPr dirty="0">
                <a:latin typeface="Calibri"/>
                <a:cs typeface="Calibri"/>
              </a:rPr>
              <a:t>có thể được </a:t>
            </a:r>
            <a:r>
              <a:rPr spc="5" dirty="0">
                <a:latin typeface="Calibri"/>
                <a:cs typeface="Calibri"/>
              </a:rPr>
              <a:t>đưa </a:t>
            </a:r>
            <a:r>
              <a:rPr dirty="0">
                <a:latin typeface="Calibri"/>
                <a:cs typeface="Calibri"/>
              </a:rPr>
              <a:t>vào các trang</a:t>
            </a:r>
            <a:r>
              <a:rPr spc="-165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Web.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4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Những </a:t>
            </a:r>
            <a:r>
              <a:rPr dirty="0">
                <a:latin typeface="Calibri"/>
                <a:cs typeface="Calibri"/>
              </a:rPr>
              <a:t>phần tử </a:t>
            </a:r>
            <a:r>
              <a:rPr spc="-5" dirty="0">
                <a:latin typeface="Calibri"/>
                <a:cs typeface="Calibri"/>
              </a:rPr>
              <a:t>này </a:t>
            </a:r>
            <a:r>
              <a:rPr spc="5" dirty="0">
                <a:latin typeface="Calibri"/>
                <a:cs typeface="Calibri"/>
              </a:rPr>
              <a:t>mới </a:t>
            </a:r>
            <a:r>
              <a:rPr dirty="0">
                <a:latin typeface="Calibri"/>
                <a:cs typeface="Calibri"/>
              </a:rPr>
              <a:t>được thiết </a:t>
            </a:r>
            <a:r>
              <a:rPr spc="-24" dirty="0">
                <a:latin typeface="Calibri"/>
                <a:cs typeface="Calibri"/>
              </a:rPr>
              <a:t>kế </a:t>
            </a:r>
            <a:r>
              <a:rPr spc="5" dirty="0">
                <a:latin typeface="Calibri"/>
                <a:cs typeface="Calibri"/>
              </a:rPr>
              <a:t>đặc </a:t>
            </a:r>
            <a:r>
              <a:rPr dirty="0">
                <a:latin typeface="Calibri"/>
                <a:cs typeface="Calibri"/>
              </a:rPr>
              <a:t>biệt để sử </a:t>
            </a:r>
            <a:r>
              <a:rPr spc="5" dirty="0">
                <a:latin typeface="Calibri"/>
                <a:cs typeface="Calibri"/>
              </a:rPr>
              <a:t>dụng </a:t>
            </a:r>
            <a:r>
              <a:rPr dirty="0">
                <a:latin typeface="Calibri"/>
                <a:cs typeface="Calibri"/>
              </a:rPr>
              <a:t>với</a:t>
            </a:r>
            <a:r>
              <a:rPr spc="-2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JavaScript.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4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Khi </a:t>
            </a:r>
            <a:r>
              <a:rPr spc="-19" dirty="0">
                <a:latin typeface="Calibri"/>
                <a:cs typeface="Calibri"/>
              </a:rPr>
              <a:t>kết </a:t>
            </a:r>
            <a:r>
              <a:rPr dirty="0">
                <a:latin typeface="Calibri"/>
                <a:cs typeface="Calibri"/>
              </a:rPr>
              <a:t>hợp với JavaScript, các yếu </a:t>
            </a:r>
            <a:r>
              <a:rPr spc="-5" dirty="0">
                <a:latin typeface="Calibri"/>
                <a:cs typeface="Calibri"/>
              </a:rPr>
              <a:t>tố này </a:t>
            </a:r>
            <a:r>
              <a:rPr spc="5" dirty="0">
                <a:latin typeface="Calibri"/>
                <a:cs typeface="Calibri"/>
              </a:rPr>
              <a:t>mới </a:t>
            </a:r>
            <a:r>
              <a:rPr dirty="0">
                <a:latin typeface="Calibri"/>
                <a:cs typeface="Calibri"/>
              </a:rPr>
              <a:t>có thể được </a:t>
            </a:r>
            <a:r>
              <a:rPr spc="5" dirty="0">
                <a:latin typeface="Calibri"/>
                <a:cs typeface="Calibri"/>
              </a:rPr>
              <a:t>thêm chức</a:t>
            </a:r>
            <a:r>
              <a:rPr spc="-17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năng.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4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Hiện </a:t>
            </a:r>
            <a:r>
              <a:rPr spc="-41" dirty="0">
                <a:latin typeface="Calibri"/>
                <a:cs typeface="Calibri"/>
              </a:rPr>
              <a:t>nay, </a:t>
            </a:r>
            <a:r>
              <a:rPr spc="-5" dirty="0">
                <a:latin typeface="Calibri"/>
                <a:cs typeface="Calibri"/>
              </a:rPr>
              <a:t>tất </a:t>
            </a:r>
            <a:r>
              <a:rPr dirty="0">
                <a:latin typeface="Calibri"/>
                <a:cs typeface="Calibri"/>
              </a:rPr>
              <a:t>cả các trình </a:t>
            </a:r>
            <a:r>
              <a:rPr spc="-5" dirty="0">
                <a:latin typeface="Calibri"/>
                <a:cs typeface="Calibri"/>
              </a:rPr>
              <a:t>duyệt </a:t>
            </a:r>
            <a:r>
              <a:rPr spc="5" dirty="0">
                <a:latin typeface="Calibri"/>
                <a:cs typeface="Calibri"/>
              </a:rPr>
              <a:t>không </a:t>
            </a:r>
            <a:r>
              <a:rPr dirty="0">
                <a:latin typeface="Calibri"/>
                <a:cs typeface="Calibri"/>
              </a:rPr>
              <a:t>cung cấp sự </a:t>
            </a:r>
            <a:r>
              <a:rPr spc="5" dirty="0">
                <a:latin typeface="Calibri"/>
                <a:cs typeface="Calibri"/>
              </a:rPr>
              <a:t>hỗ </a:t>
            </a:r>
            <a:r>
              <a:rPr spc="-5" dirty="0">
                <a:latin typeface="Calibri"/>
                <a:cs typeface="Calibri"/>
              </a:rPr>
              <a:t>trợ </a:t>
            </a:r>
            <a:r>
              <a:rPr dirty="0">
                <a:latin typeface="Calibri"/>
                <a:cs typeface="Calibri"/>
              </a:rPr>
              <a:t>cho các thành</a:t>
            </a:r>
            <a:r>
              <a:rPr spc="1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phần</a:t>
            </a:r>
            <a:endParaRPr>
              <a:latin typeface="Calibri"/>
              <a:cs typeface="Calibri"/>
            </a:endParaRPr>
          </a:p>
          <a:p>
            <a:pPr marL="341610">
              <a:lnSpc>
                <a:spcPts val="2499"/>
              </a:lnSpc>
            </a:pPr>
            <a:r>
              <a:rPr dirty="0">
                <a:latin typeface="Calibri"/>
                <a:cs typeface="Calibri"/>
              </a:rPr>
              <a:t>mới.</a:t>
            </a:r>
            <a:endParaRPr>
              <a:latin typeface="Calibri"/>
              <a:cs typeface="Calibri"/>
            </a:endParaRPr>
          </a:p>
          <a:p>
            <a:pPr marL="341610" marR="6047" indent="-326493">
              <a:lnSpc>
                <a:spcPts val="2499"/>
              </a:lnSpc>
              <a:spcBef>
                <a:spcPts val="1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Nếu điều khiển </a:t>
            </a:r>
            <a:r>
              <a:rPr spc="5" dirty="0">
                <a:latin typeface="Calibri"/>
                <a:cs typeface="Calibri"/>
              </a:rPr>
              <a:t>không </a:t>
            </a:r>
            <a:r>
              <a:rPr dirty="0">
                <a:latin typeface="Calibri"/>
                <a:cs typeface="Calibri"/>
              </a:rPr>
              <a:t>được hỗ </a:t>
            </a:r>
            <a:r>
              <a:rPr spc="-5" dirty="0">
                <a:latin typeface="Calibri"/>
                <a:cs typeface="Calibri"/>
              </a:rPr>
              <a:t>trợ </a:t>
            </a:r>
            <a:r>
              <a:rPr dirty="0">
                <a:latin typeface="Calibri"/>
                <a:cs typeface="Calibri"/>
              </a:rPr>
              <a:t>bởi trình </a:t>
            </a:r>
            <a:r>
              <a:rPr spc="-5" dirty="0">
                <a:latin typeface="Calibri"/>
                <a:cs typeface="Calibri"/>
              </a:rPr>
              <a:t>duyệt, </a:t>
            </a:r>
            <a:r>
              <a:rPr dirty="0">
                <a:latin typeface="Calibri"/>
                <a:cs typeface="Calibri"/>
              </a:rPr>
              <a:t>sau đó nó sẽ hiển thị phần  </a:t>
            </a:r>
            <a:r>
              <a:rPr spc="5" dirty="0">
                <a:latin typeface="Calibri"/>
                <a:cs typeface="Calibri"/>
              </a:rPr>
              <a:t>như một </a:t>
            </a:r>
            <a:r>
              <a:rPr dirty="0">
                <a:latin typeface="Calibri"/>
                <a:cs typeface="Calibri"/>
              </a:rPr>
              <a:t>trường văn</a:t>
            </a:r>
            <a:r>
              <a:rPr spc="-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bản.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398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Opera </a:t>
            </a:r>
            <a:r>
              <a:rPr spc="5" dirty="0">
                <a:latin typeface="Calibri"/>
                <a:cs typeface="Calibri"/>
              </a:rPr>
              <a:t>cung </a:t>
            </a:r>
            <a:r>
              <a:rPr dirty="0">
                <a:latin typeface="Calibri"/>
                <a:cs typeface="Calibri"/>
              </a:rPr>
              <a:t>cấp sự </a:t>
            </a:r>
            <a:r>
              <a:rPr spc="5" dirty="0">
                <a:latin typeface="Calibri"/>
                <a:cs typeface="Calibri"/>
              </a:rPr>
              <a:t>hỗ </a:t>
            </a:r>
            <a:r>
              <a:rPr spc="-5" dirty="0">
                <a:latin typeface="Calibri"/>
                <a:cs typeface="Calibri"/>
              </a:rPr>
              <a:t>trợ </a:t>
            </a:r>
            <a:r>
              <a:rPr spc="5" dirty="0">
                <a:latin typeface="Calibri"/>
                <a:cs typeface="Calibri"/>
              </a:rPr>
              <a:t>cho </a:t>
            </a:r>
            <a:r>
              <a:rPr spc="-5" dirty="0">
                <a:latin typeface="Calibri"/>
                <a:cs typeface="Calibri"/>
              </a:rPr>
              <a:t>tất </a:t>
            </a:r>
            <a:r>
              <a:rPr dirty="0">
                <a:latin typeface="Calibri"/>
                <a:cs typeface="Calibri"/>
              </a:rPr>
              <a:t>cả các phần tử </a:t>
            </a:r>
            <a:r>
              <a:rPr spc="5" dirty="0">
                <a:latin typeface="Calibri"/>
                <a:cs typeface="Calibri"/>
              </a:rPr>
              <a:t>mới của</a:t>
            </a:r>
            <a:r>
              <a:rPr spc="-19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form.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24593" y="3324858"/>
            <a:ext cx="1558714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15114">
              <a:spcBef>
                <a:spcPts val="144"/>
              </a:spcBef>
            </a:pPr>
            <a:r>
              <a:rPr spc="5" dirty="0">
                <a:latin typeface="Courier New"/>
                <a:cs typeface="Courier New"/>
              </a:rPr>
              <a:t>Datalist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24593" y="3858260"/>
            <a:ext cx="1558714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15114">
              <a:spcBef>
                <a:spcPts val="144"/>
              </a:spcBef>
            </a:pPr>
            <a:r>
              <a:rPr spc="5" dirty="0">
                <a:latin typeface="Courier New"/>
                <a:cs typeface="Courier New"/>
              </a:rPr>
              <a:t>Progress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24592" y="4391914"/>
            <a:ext cx="988907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15114">
              <a:spcBef>
                <a:spcPts val="144"/>
              </a:spcBef>
            </a:pPr>
            <a:r>
              <a:rPr spc="5" dirty="0">
                <a:latin typeface="Courier New"/>
                <a:cs typeface="Courier New"/>
              </a:rPr>
              <a:t>Meter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8427" y="3207299"/>
            <a:ext cx="182879" cy="2558754"/>
          </a:xfrm>
          <a:prstGeom prst="rect">
            <a:avLst/>
          </a:prstGeom>
        </p:spPr>
        <p:txBody>
          <a:bodyPr vert="horz" wrap="square" lIns="0" tIns="141328" rIns="0" bIns="0" rtlCol="0">
            <a:spAutoFit/>
          </a:bodyPr>
          <a:lstStyle/>
          <a:p>
            <a:pPr marL="15114">
              <a:spcBef>
                <a:spcPts val="1112"/>
              </a:spcBef>
            </a:pPr>
            <a:r>
              <a:rPr sz="3300" spc="-5" dirty="0">
                <a:solidFill>
                  <a:srgbClr val="AC1317"/>
                </a:solidFill>
                <a:latin typeface="Wingdings"/>
                <a:cs typeface="Wingdings"/>
              </a:rPr>
              <a:t></a:t>
            </a:r>
            <a:endParaRPr sz="3300">
              <a:latin typeface="Wingdings"/>
              <a:cs typeface="Wingdings"/>
            </a:endParaRPr>
          </a:p>
          <a:p>
            <a:pPr marL="15114">
              <a:spcBef>
                <a:spcPts val="1001"/>
              </a:spcBef>
            </a:pPr>
            <a:r>
              <a:rPr sz="3300" spc="-5" dirty="0">
                <a:solidFill>
                  <a:srgbClr val="AC1317"/>
                </a:solidFill>
                <a:latin typeface="Wingdings"/>
                <a:cs typeface="Wingdings"/>
              </a:rPr>
              <a:t></a:t>
            </a:r>
            <a:endParaRPr sz="3300">
              <a:latin typeface="Wingdings"/>
              <a:cs typeface="Wingdings"/>
            </a:endParaRPr>
          </a:p>
          <a:p>
            <a:pPr marL="15114">
              <a:spcBef>
                <a:spcPts val="1007"/>
              </a:spcBef>
            </a:pPr>
            <a:r>
              <a:rPr sz="3300" spc="-5" dirty="0">
                <a:solidFill>
                  <a:srgbClr val="AC1317"/>
                </a:solidFill>
                <a:latin typeface="Wingdings"/>
                <a:cs typeface="Wingdings"/>
              </a:rPr>
              <a:t></a:t>
            </a:r>
            <a:endParaRPr sz="3300">
              <a:latin typeface="Wingdings"/>
              <a:cs typeface="Wingdings"/>
            </a:endParaRPr>
          </a:p>
          <a:p>
            <a:pPr marL="15114">
              <a:spcBef>
                <a:spcPts val="982"/>
              </a:spcBef>
            </a:pPr>
            <a:r>
              <a:rPr sz="3300" spc="-5" dirty="0">
                <a:solidFill>
                  <a:srgbClr val="AC1317"/>
                </a:solidFill>
                <a:latin typeface="Wingdings"/>
                <a:cs typeface="Wingdings"/>
              </a:rPr>
              <a:t></a:t>
            </a:r>
            <a:endParaRPr sz="3300">
              <a:latin typeface="Wingdings"/>
              <a:cs typeface="Wingding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24592" y="4923790"/>
            <a:ext cx="1176865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15114">
              <a:spcBef>
                <a:spcPts val="144"/>
              </a:spcBef>
            </a:pPr>
            <a:r>
              <a:rPr dirty="0">
                <a:latin typeface="Courier New"/>
                <a:cs typeface="Courier New"/>
              </a:rPr>
              <a:t>Output</a:t>
            </a:r>
            <a:endParaRPr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148642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7" y="95221"/>
            <a:ext cx="3149600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30" dirty="0"/>
              <a:t>Datalist</a:t>
            </a:r>
            <a:r>
              <a:rPr spc="-84" dirty="0"/>
              <a:t> </a:t>
            </a:r>
            <a:r>
              <a:rPr spc="-5" dirty="0"/>
              <a:t>1-3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41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407417" y="867923"/>
            <a:ext cx="11175999" cy="727324"/>
          </a:xfrm>
          <a:custGeom>
            <a:avLst/>
            <a:gdLst/>
            <a:ahLst/>
            <a:cxnLst/>
            <a:rect l="l" t="t" r="r" b="b"/>
            <a:pathLst>
              <a:path w="8382000" h="680085">
                <a:moveTo>
                  <a:pt x="8268716" y="0"/>
                </a:moveTo>
                <a:lnTo>
                  <a:pt x="113283" y="0"/>
                </a:lnTo>
                <a:lnTo>
                  <a:pt x="69190" y="8895"/>
                </a:lnTo>
                <a:lnTo>
                  <a:pt x="33181" y="33162"/>
                </a:lnTo>
                <a:lnTo>
                  <a:pt x="8903" y="69169"/>
                </a:lnTo>
                <a:lnTo>
                  <a:pt x="0" y="113284"/>
                </a:lnTo>
                <a:lnTo>
                  <a:pt x="0" y="566420"/>
                </a:lnTo>
                <a:lnTo>
                  <a:pt x="8903" y="610534"/>
                </a:lnTo>
                <a:lnTo>
                  <a:pt x="33181" y="646541"/>
                </a:lnTo>
                <a:lnTo>
                  <a:pt x="69190" y="670808"/>
                </a:lnTo>
                <a:lnTo>
                  <a:pt x="113283" y="679703"/>
                </a:lnTo>
                <a:lnTo>
                  <a:pt x="8268716" y="679703"/>
                </a:lnTo>
                <a:lnTo>
                  <a:pt x="8312830" y="670808"/>
                </a:lnTo>
                <a:lnTo>
                  <a:pt x="8348837" y="646541"/>
                </a:lnTo>
                <a:lnTo>
                  <a:pt x="8373104" y="610534"/>
                </a:lnTo>
                <a:lnTo>
                  <a:pt x="8382000" y="566420"/>
                </a:lnTo>
                <a:lnTo>
                  <a:pt x="8382000" y="113284"/>
                </a:lnTo>
                <a:lnTo>
                  <a:pt x="8373104" y="69169"/>
                </a:lnTo>
                <a:lnTo>
                  <a:pt x="8348837" y="33162"/>
                </a:lnTo>
                <a:lnTo>
                  <a:pt x="8312830" y="8895"/>
                </a:lnTo>
                <a:lnTo>
                  <a:pt x="8268716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7417" y="867923"/>
            <a:ext cx="11175999" cy="727324"/>
          </a:xfrm>
          <a:custGeom>
            <a:avLst/>
            <a:gdLst/>
            <a:ahLst/>
            <a:cxnLst/>
            <a:rect l="l" t="t" r="r" b="b"/>
            <a:pathLst>
              <a:path w="8382000" h="680085">
                <a:moveTo>
                  <a:pt x="0" y="113284"/>
                </a:moveTo>
                <a:lnTo>
                  <a:pt x="8903" y="69169"/>
                </a:lnTo>
                <a:lnTo>
                  <a:pt x="33181" y="33162"/>
                </a:lnTo>
                <a:lnTo>
                  <a:pt x="69190" y="8895"/>
                </a:lnTo>
                <a:lnTo>
                  <a:pt x="113283" y="0"/>
                </a:lnTo>
                <a:lnTo>
                  <a:pt x="8268716" y="0"/>
                </a:lnTo>
                <a:lnTo>
                  <a:pt x="8312830" y="8895"/>
                </a:lnTo>
                <a:lnTo>
                  <a:pt x="8348837" y="33162"/>
                </a:lnTo>
                <a:lnTo>
                  <a:pt x="8373104" y="69169"/>
                </a:lnTo>
                <a:lnTo>
                  <a:pt x="8382000" y="113284"/>
                </a:lnTo>
                <a:lnTo>
                  <a:pt x="8382000" y="566420"/>
                </a:lnTo>
                <a:lnTo>
                  <a:pt x="8373104" y="610534"/>
                </a:lnTo>
                <a:lnTo>
                  <a:pt x="8348837" y="646541"/>
                </a:lnTo>
                <a:lnTo>
                  <a:pt x="8312830" y="670808"/>
                </a:lnTo>
                <a:lnTo>
                  <a:pt x="8268716" y="679703"/>
                </a:lnTo>
                <a:lnTo>
                  <a:pt x="113283" y="679703"/>
                </a:lnTo>
                <a:lnTo>
                  <a:pt x="69190" y="670808"/>
                </a:lnTo>
                <a:lnTo>
                  <a:pt x="33181" y="646541"/>
                </a:lnTo>
                <a:lnTo>
                  <a:pt x="8903" y="610534"/>
                </a:lnTo>
                <a:lnTo>
                  <a:pt x="0" y="566420"/>
                </a:lnTo>
                <a:lnTo>
                  <a:pt x="0" y="11328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7417" y="1753361"/>
            <a:ext cx="11175999" cy="661670"/>
          </a:xfrm>
          <a:custGeom>
            <a:avLst/>
            <a:gdLst/>
            <a:ahLst/>
            <a:cxnLst/>
            <a:rect l="l" t="t" r="r" b="b"/>
            <a:pathLst>
              <a:path w="8382000" h="661669">
                <a:moveTo>
                  <a:pt x="8271764" y="0"/>
                </a:moveTo>
                <a:lnTo>
                  <a:pt x="110236" y="0"/>
                </a:lnTo>
                <a:lnTo>
                  <a:pt x="67326" y="8669"/>
                </a:lnTo>
                <a:lnTo>
                  <a:pt x="32286" y="32305"/>
                </a:lnTo>
                <a:lnTo>
                  <a:pt x="8662" y="67347"/>
                </a:lnTo>
                <a:lnTo>
                  <a:pt x="0" y="110236"/>
                </a:lnTo>
                <a:lnTo>
                  <a:pt x="0" y="551179"/>
                </a:lnTo>
                <a:lnTo>
                  <a:pt x="8662" y="594068"/>
                </a:lnTo>
                <a:lnTo>
                  <a:pt x="32286" y="629110"/>
                </a:lnTo>
                <a:lnTo>
                  <a:pt x="67326" y="652746"/>
                </a:lnTo>
                <a:lnTo>
                  <a:pt x="110236" y="661415"/>
                </a:lnTo>
                <a:lnTo>
                  <a:pt x="8271764" y="661415"/>
                </a:lnTo>
                <a:lnTo>
                  <a:pt x="8314652" y="652746"/>
                </a:lnTo>
                <a:lnTo>
                  <a:pt x="8349694" y="629110"/>
                </a:lnTo>
                <a:lnTo>
                  <a:pt x="8373330" y="594068"/>
                </a:lnTo>
                <a:lnTo>
                  <a:pt x="8382000" y="551179"/>
                </a:lnTo>
                <a:lnTo>
                  <a:pt x="8382000" y="110236"/>
                </a:lnTo>
                <a:lnTo>
                  <a:pt x="8373330" y="67347"/>
                </a:lnTo>
                <a:lnTo>
                  <a:pt x="8349694" y="32305"/>
                </a:lnTo>
                <a:lnTo>
                  <a:pt x="8314652" y="8669"/>
                </a:lnTo>
                <a:lnTo>
                  <a:pt x="8271764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7417" y="1753361"/>
            <a:ext cx="11175999" cy="661670"/>
          </a:xfrm>
          <a:custGeom>
            <a:avLst/>
            <a:gdLst/>
            <a:ahLst/>
            <a:cxnLst/>
            <a:rect l="l" t="t" r="r" b="b"/>
            <a:pathLst>
              <a:path w="8382000" h="661669">
                <a:moveTo>
                  <a:pt x="0" y="110236"/>
                </a:moveTo>
                <a:lnTo>
                  <a:pt x="8662" y="67347"/>
                </a:lnTo>
                <a:lnTo>
                  <a:pt x="32286" y="32305"/>
                </a:lnTo>
                <a:lnTo>
                  <a:pt x="67326" y="8669"/>
                </a:lnTo>
                <a:lnTo>
                  <a:pt x="110236" y="0"/>
                </a:lnTo>
                <a:lnTo>
                  <a:pt x="8271764" y="0"/>
                </a:lnTo>
                <a:lnTo>
                  <a:pt x="8314652" y="8669"/>
                </a:lnTo>
                <a:lnTo>
                  <a:pt x="8349694" y="32305"/>
                </a:lnTo>
                <a:lnTo>
                  <a:pt x="8373330" y="67347"/>
                </a:lnTo>
                <a:lnTo>
                  <a:pt x="8382000" y="110236"/>
                </a:lnTo>
                <a:lnTo>
                  <a:pt x="8382000" y="551179"/>
                </a:lnTo>
                <a:lnTo>
                  <a:pt x="8373330" y="594068"/>
                </a:lnTo>
                <a:lnTo>
                  <a:pt x="8349694" y="629110"/>
                </a:lnTo>
                <a:lnTo>
                  <a:pt x="8314652" y="652746"/>
                </a:lnTo>
                <a:lnTo>
                  <a:pt x="8271764" y="661415"/>
                </a:lnTo>
                <a:lnTo>
                  <a:pt x="110236" y="661415"/>
                </a:lnTo>
                <a:lnTo>
                  <a:pt x="67326" y="652746"/>
                </a:lnTo>
                <a:lnTo>
                  <a:pt x="32286" y="629110"/>
                </a:lnTo>
                <a:lnTo>
                  <a:pt x="8662" y="594068"/>
                </a:lnTo>
                <a:lnTo>
                  <a:pt x="0" y="551179"/>
                </a:lnTo>
                <a:lnTo>
                  <a:pt x="0" y="11023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7417" y="2591562"/>
            <a:ext cx="11175999" cy="608329"/>
          </a:xfrm>
          <a:custGeom>
            <a:avLst/>
            <a:gdLst/>
            <a:ahLst/>
            <a:cxnLst/>
            <a:rect l="l" t="t" r="r" b="b"/>
            <a:pathLst>
              <a:path w="8382000" h="608330">
                <a:moveTo>
                  <a:pt x="8280654" y="0"/>
                </a:moveTo>
                <a:lnTo>
                  <a:pt x="101346" y="0"/>
                </a:lnTo>
                <a:lnTo>
                  <a:pt x="61898" y="7959"/>
                </a:lnTo>
                <a:lnTo>
                  <a:pt x="29684" y="29670"/>
                </a:lnTo>
                <a:lnTo>
                  <a:pt x="7964" y="61882"/>
                </a:lnTo>
                <a:lnTo>
                  <a:pt x="0" y="101346"/>
                </a:lnTo>
                <a:lnTo>
                  <a:pt x="0" y="506729"/>
                </a:lnTo>
                <a:lnTo>
                  <a:pt x="7964" y="546193"/>
                </a:lnTo>
                <a:lnTo>
                  <a:pt x="29684" y="578405"/>
                </a:lnTo>
                <a:lnTo>
                  <a:pt x="61898" y="600116"/>
                </a:lnTo>
                <a:lnTo>
                  <a:pt x="101346" y="608076"/>
                </a:lnTo>
                <a:lnTo>
                  <a:pt x="8280654" y="608076"/>
                </a:lnTo>
                <a:lnTo>
                  <a:pt x="8320117" y="600116"/>
                </a:lnTo>
                <a:lnTo>
                  <a:pt x="8352329" y="578405"/>
                </a:lnTo>
                <a:lnTo>
                  <a:pt x="8374040" y="546193"/>
                </a:lnTo>
                <a:lnTo>
                  <a:pt x="8382000" y="506729"/>
                </a:lnTo>
                <a:lnTo>
                  <a:pt x="8382000" y="101346"/>
                </a:lnTo>
                <a:lnTo>
                  <a:pt x="8374040" y="61882"/>
                </a:lnTo>
                <a:lnTo>
                  <a:pt x="8352329" y="29670"/>
                </a:lnTo>
                <a:lnTo>
                  <a:pt x="8320117" y="7959"/>
                </a:lnTo>
                <a:lnTo>
                  <a:pt x="8280654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7417" y="2591562"/>
            <a:ext cx="11175999" cy="608329"/>
          </a:xfrm>
          <a:custGeom>
            <a:avLst/>
            <a:gdLst/>
            <a:ahLst/>
            <a:cxnLst/>
            <a:rect l="l" t="t" r="r" b="b"/>
            <a:pathLst>
              <a:path w="8382000" h="608330">
                <a:moveTo>
                  <a:pt x="0" y="101346"/>
                </a:moveTo>
                <a:lnTo>
                  <a:pt x="7964" y="61882"/>
                </a:lnTo>
                <a:lnTo>
                  <a:pt x="29684" y="29670"/>
                </a:lnTo>
                <a:lnTo>
                  <a:pt x="61898" y="7959"/>
                </a:lnTo>
                <a:lnTo>
                  <a:pt x="101346" y="0"/>
                </a:lnTo>
                <a:lnTo>
                  <a:pt x="8280654" y="0"/>
                </a:lnTo>
                <a:lnTo>
                  <a:pt x="8320117" y="7959"/>
                </a:lnTo>
                <a:lnTo>
                  <a:pt x="8352329" y="29670"/>
                </a:lnTo>
                <a:lnTo>
                  <a:pt x="8374040" y="61882"/>
                </a:lnTo>
                <a:lnTo>
                  <a:pt x="8382000" y="101346"/>
                </a:lnTo>
                <a:lnTo>
                  <a:pt x="8382000" y="506729"/>
                </a:lnTo>
                <a:lnTo>
                  <a:pt x="8374040" y="546193"/>
                </a:lnTo>
                <a:lnTo>
                  <a:pt x="8352329" y="578405"/>
                </a:lnTo>
                <a:lnTo>
                  <a:pt x="8320117" y="600116"/>
                </a:lnTo>
                <a:lnTo>
                  <a:pt x="8280654" y="608076"/>
                </a:lnTo>
                <a:lnTo>
                  <a:pt x="101346" y="608076"/>
                </a:lnTo>
                <a:lnTo>
                  <a:pt x="61898" y="600116"/>
                </a:lnTo>
                <a:lnTo>
                  <a:pt x="29684" y="578405"/>
                </a:lnTo>
                <a:lnTo>
                  <a:pt x="7964" y="546193"/>
                </a:lnTo>
                <a:lnTo>
                  <a:pt x="0" y="506729"/>
                </a:lnTo>
                <a:lnTo>
                  <a:pt x="0" y="10134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7417" y="3353562"/>
            <a:ext cx="11175999" cy="594361"/>
          </a:xfrm>
          <a:custGeom>
            <a:avLst/>
            <a:gdLst/>
            <a:ahLst/>
            <a:cxnLst/>
            <a:rect l="l" t="t" r="r" b="b"/>
            <a:pathLst>
              <a:path w="8382000" h="594360">
                <a:moveTo>
                  <a:pt x="8282940" y="0"/>
                </a:moveTo>
                <a:lnTo>
                  <a:pt x="99060" y="0"/>
                </a:lnTo>
                <a:lnTo>
                  <a:pt x="60500" y="7780"/>
                </a:lnTo>
                <a:lnTo>
                  <a:pt x="29013" y="29003"/>
                </a:lnTo>
                <a:lnTo>
                  <a:pt x="7784" y="60489"/>
                </a:lnTo>
                <a:lnTo>
                  <a:pt x="0" y="99060"/>
                </a:lnTo>
                <a:lnTo>
                  <a:pt x="0" y="495300"/>
                </a:lnTo>
                <a:lnTo>
                  <a:pt x="7784" y="533870"/>
                </a:lnTo>
                <a:lnTo>
                  <a:pt x="29013" y="565356"/>
                </a:lnTo>
                <a:lnTo>
                  <a:pt x="60500" y="586579"/>
                </a:lnTo>
                <a:lnTo>
                  <a:pt x="99060" y="594360"/>
                </a:lnTo>
                <a:lnTo>
                  <a:pt x="8282940" y="594360"/>
                </a:lnTo>
                <a:lnTo>
                  <a:pt x="8321510" y="586579"/>
                </a:lnTo>
                <a:lnTo>
                  <a:pt x="8352996" y="565356"/>
                </a:lnTo>
                <a:lnTo>
                  <a:pt x="8374219" y="533870"/>
                </a:lnTo>
                <a:lnTo>
                  <a:pt x="8382000" y="495300"/>
                </a:lnTo>
                <a:lnTo>
                  <a:pt x="8382000" y="99060"/>
                </a:lnTo>
                <a:lnTo>
                  <a:pt x="8374219" y="60489"/>
                </a:lnTo>
                <a:lnTo>
                  <a:pt x="8352996" y="29003"/>
                </a:lnTo>
                <a:lnTo>
                  <a:pt x="8321510" y="7780"/>
                </a:lnTo>
                <a:lnTo>
                  <a:pt x="8282940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7417" y="3353562"/>
            <a:ext cx="11175999" cy="594361"/>
          </a:xfrm>
          <a:custGeom>
            <a:avLst/>
            <a:gdLst/>
            <a:ahLst/>
            <a:cxnLst/>
            <a:rect l="l" t="t" r="r" b="b"/>
            <a:pathLst>
              <a:path w="8382000" h="594360">
                <a:moveTo>
                  <a:pt x="0" y="99060"/>
                </a:moveTo>
                <a:lnTo>
                  <a:pt x="7784" y="60489"/>
                </a:lnTo>
                <a:lnTo>
                  <a:pt x="29013" y="29003"/>
                </a:lnTo>
                <a:lnTo>
                  <a:pt x="60500" y="7780"/>
                </a:lnTo>
                <a:lnTo>
                  <a:pt x="99060" y="0"/>
                </a:lnTo>
                <a:lnTo>
                  <a:pt x="8282940" y="0"/>
                </a:lnTo>
                <a:lnTo>
                  <a:pt x="8321510" y="7780"/>
                </a:lnTo>
                <a:lnTo>
                  <a:pt x="8352996" y="29003"/>
                </a:lnTo>
                <a:lnTo>
                  <a:pt x="8374219" y="60489"/>
                </a:lnTo>
                <a:lnTo>
                  <a:pt x="8382000" y="99060"/>
                </a:lnTo>
                <a:lnTo>
                  <a:pt x="8382000" y="495300"/>
                </a:lnTo>
                <a:lnTo>
                  <a:pt x="8374219" y="533870"/>
                </a:lnTo>
                <a:lnTo>
                  <a:pt x="8352996" y="565356"/>
                </a:lnTo>
                <a:lnTo>
                  <a:pt x="8321510" y="586579"/>
                </a:lnTo>
                <a:lnTo>
                  <a:pt x="8282940" y="594360"/>
                </a:lnTo>
                <a:lnTo>
                  <a:pt x="99060" y="594360"/>
                </a:lnTo>
                <a:lnTo>
                  <a:pt x="60500" y="586579"/>
                </a:lnTo>
                <a:lnTo>
                  <a:pt x="29013" y="565356"/>
                </a:lnTo>
                <a:lnTo>
                  <a:pt x="7784" y="533870"/>
                </a:lnTo>
                <a:lnTo>
                  <a:pt x="0" y="495300"/>
                </a:lnTo>
                <a:lnTo>
                  <a:pt x="0" y="9906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7417" y="4115563"/>
            <a:ext cx="11175999" cy="652779"/>
          </a:xfrm>
          <a:custGeom>
            <a:avLst/>
            <a:gdLst/>
            <a:ahLst/>
            <a:cxnLst/>
            <a:rect l="l" t="t" r="r" b="b"/>
            <a:pathLst>
              <a:path w="8382000" h="652779">
                <a:moveTo>
                  <a:pt x="8273288" y="0"/>
                </a:moveTo>
                <a:lnTo>
                  <a:pt x="108711" y="0"/>
                </a:lnTo>
                <a:lnTo>
                  <a:pt x="66399" y="8538"/>
                </a:lnTo>
                <a:lnTo>
                  <a:pt x="31843" y="31829"/>
                </a:lnTo>
                <a:lnTo>
                  <a:pt x="8544" y="66383"/>
                </a:lnTo>
                <a:lnTo>
                  <a:pt x="0" y="108712"/>
                </a:lnTo>
                <a:lnTo>
                  <a:pt x="0" y="543560"/>
                </a:lnTo>
                <a:lnTo>
                  <a:pt x="8544" y="585888"/>
                </a:lnTo>
                <a:lnTo>
                  <a:pt x="31843" y="620442"/>
                </a:lnTo>
                <a:lnTo>
                  <a:pt x="66399" y="643733"/>
                </a:lnTo>
                <a:lnTo>
                  <a:pt x="108711" y="652271"/>
                </a:lnTo>
                <a:lnTo>
                  <a:pt x="8273288" y="652271"/>
                </a:lnTo>
                <a:lnTo>
                  <a:pt x="8315616" y="643733"/>
                </a:lnTo>
                <a:lnTo>
                  <a:pt x="8350170" y="620442"/>
                </a:lnTo>
                <a:lnTo>
                  <a:pt x="8373461" y="585888"/>
                </a:lnTo>
                <a:lnTo>
                  <a:pt x="8382000" y="543560"/>
                </a:lnTo>
                <a:lnTo>
                  <a:pt x="8382000" y="108712"/>
                </a:lnTo>
                <a:lnTo>
                  <a:pt x="8373461" y="66383"/>
                </a:lnTo>
                <a:lnTo>
                  <a:pt x="8350170" y="31829"/>
                </a:lnTo>
                <a:lnTo>
                  <a:pt x="8315616" y="8538"/>
                </a:lnTo>
                <a:lnTo>
                  <a:pt x="8273288" y="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7417" y="4115563"/>
            <a:ext cx="11175999" cy="652779"/>
          </a:xfrm>
          <a:custGeom>
            <a:avLst/>
            <a:gdLst/>
            <a:ahLst/>
            <a:cxnLst/>
            <a:rect l="l" t="t" r="r" b="b"/>
            <a:pathLst>
              <a:path w="8382000" h="652779">
                <a:moveTo>
                  <a:pt x="0" y="108712"/>
                </a:moveTo>
                <a:lnTo>
                  <a:pt x="8544" y="66383"/>
                </a:lnTo>
                <a:lnTo>
                  <a:pt x="31843" y="31829"/>
                </a:lnTo>
                <a:lnTo>
                  <a:pt x="66399" y="8538"/>
                </a:lnTo>
                <a:lnTo>
                  <a:pt x="108711" y="0"/>
                </a:lnTo>
                <a:lnTo>
                  <a:pt x="8273288" y="0"/>
                </a:lnTo>
                <a:lnTo>
                  <a:pt x="8315616" y="8538"/>
                </a:lnTo>
                <a:lnTo>
                  <a:pt x="8350170" y="31829"/>
                </a:lnTo>
                <a:lnTo>
                  <a:pt x="8373461" y="66383"/>
                </a:lnTo>
                <a:lnTo>
                  <a:pt x="8382000" y="108712"/>
                </a:lnTo>
                <a:lnTo>
                  <a:pt x="8382000" y="543560"/>
                </a:lnTo>
                <a:lnTo>
                  <a:pt x="8373461" y="585888"/>
                </a:lnTo>
                <a:lnTo>
                  <a:pt x="8350170" y="620442"/>
                </a:lnTo>
                <a:lnTo>
                  <a:pt x="8315616" y="643733"/>
                </a:lnTo>
                <a:lnTo>
                  <a:pt x="8273288" y="652271"/>
                </a:lnTo>
                <a:lnTo>
                  <a:pt x="108711" y="652271"/>
                </a:lnTo>
                <a:lnTo>
                  <a:pt x="66399" y="643733"/>
                </a:lnTo>
                <a:lnTo>
                  <a:pt x="31843" y="620442"/>
                </a:lnTo>
                <a:lnTo>
                  <a:pt x="8544" y="585888"/>
                </a:lnTo>
                <a:lnTo>
                  <a:pt x="0" y="543560"/>
                </a:lnTo>
                <a:lnTo>
                  <a:pt x="0" y="10871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7417" y="4930003"/>
            <a:ext cx="11175999" cy="643254"/>
          </a:xfrm>
          <a:custGeom>
            <a:avLst/>
            <a:gdLst/>
            <a:ahLst/>
            <a:cxnLst/>
            <a:rect l="l" t="t" r="r" b="b"/>
            <a:pathLst>
              <a:path w="8382000" h="643254">
                <a:moveTo>
                  <a:pt x="8274812" y="0"/>
                </a:moveTo>
                <a:lnTo>
                  <a:pt x="107188" y="0"/>
                </a:lnTo>
                <a:lnTo>
                  <a:pt x="65467" y="8425"/>
                </a:lnTo>
                <a:lnTo>
                  <a:pt x="31395" y="31400"/>
                </a:lnTo>
                <a:lnTo>
                  <a:pt x="8423" y="65472"/>
                </a:lnTo>
                <a:lnTo>
                  <a:pt x="0" y="107187"/>
                </a:lnTo>
                <a:lnTo>
                  <a:pt x="0" y="535939"/>
                </a:lnTo>
                <a:lnTo>
                  <a:pt x="8423" y="577655"/>
                </a:lnTo>
                <a:lnTo>
                  <a:pt x="31395" y="611727"/>
                </a:lnTo>
                <a:lnTo>
                  <a:pt x="65467" y="634702"/>
                </a:lnTo>
                <a:lnTo>
                  <a:pt x="107188" y="643128"/>
                </a:lnTo>
                <a:lnTo>
                  <a:pt x="8274812" y="643128"/>
                </a:lnTo>
                <a:lnTo>
                  <a:pt x="8316527" y="634702"/>
                </a:lnTo>
                <a:lnTo>
                  <a:pt x="8350599" y="611727"/>
                </a:lnTo>
                <a:lnTo>
                  <a:pt x="8373574" y="577655"/>
                </a:lnTo>
                <a:lnTo>
                  <a:pt x="8382000" y="535939"/>
                </a:lnTo>
                <a:lnTo>
                  <a:pt x="8382000" y="107187"/>
                </a:lnTo>
                <a:lnTo>
                  <a:pt x="8373574" y="65472"/>
                </a:lnTo>
                <a:lnTo>
                  <a:pt x="8350599" y="31400"/>
                </a:lnTo>
                <a:lnTo>
                  <a:pt x="8316527" y="8425"/>
                </a:lnTo>
                <a:lnTo>
                  <a:pt x="8274812" y="0"/>
                </a:lnTo>
                <a:close/>
              </a:path>
            </a:pathLst>
          </a:custGeom>
          <a:solidFill>
            <a:srgbClr val="B7DE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7417" y="4934805"/>
            <a:ext cx="11175999" cy="643254"/>
          </a:xfrm>
          <a:custGeom>
            <a:avLst/>
            <a:gdLst/>
            <a:ahLst/>
            <a:cxnLst/>
            <a:rect l="l" t="t" r="r" b="b"/>
            <a:pathLst>
              <a:path w="8382000" h="643254">
                <a:moveTo>
                  <a:pt x="0" y="107187"/>
                </a:moveTo>
                <a:lnTo>
                  <a:pt x="8423" y="65472"/>
                </a:lnTo>
                <a:lnTo>
                  <a:pt x="31395" y="31400"/>
                </a:lnTo>
                <a:lnTo>
                  <a:pt x="65467" y="8425"/>
                </a:lnTo>
                <a:lnTo>
                  <a:pt x="107188" y="0"/>
                </a:lnTo>
                <a:lnTo>
                  <a:pt x="8274812" y="0"/>
                </a:lnTo>
                <a:lnTo>
                  <a:pt x="8316527" y="8425"/>
                </a:lnTo>
                <a:lnTo>
                  <a:pt x="8350599" y="31400"/>
                </a:lnTo>
                <a:lnTo>
                  <a:pt x="8373574" y="65472"/>
                </a:lnTo>
                <a:lnTo>
                  <a:pt x="8382000" y="107187"/>
                </a:lnTo>
                <a:lnTo>
                  <a:pt x="8382000" y="535939"/>
                </a:lnTo>
                <a:lnTo>
                  <a:pt x="8373574" y="577655"/>
                </a:lnTo>
                <a:lnTo>
                  <a:pt x="8350599" y="611727"/>
                </a:lnTo>
                <a:lnTo>
                  <a:pt x="8316527" y="634702"/>
                </a:lnTo>
                <a:lnTo>
                  <a:pt x="8274812" y="643128"/>
                </a:lnTo>
                <a:lnTo>
                  <a:pt x="107188" y="643128"/>
                </a:lnTo>
                <a:lnTo>
                  <a:pt x="65467" y="634702"/>
                </a:lnTo>
                <a:lnTo>
                  <a:pt x="31395" y="611727"/>
                </a:lnTo>
                <a:lnTo>
                  <a:pt x="8423" y="577655"/>
                </a:lnTo>
                <a:lnTo>
                  <a:pt x="0" y="535939"/>
                </a:lnTo>
                <a:lnTo>
                  <a:pt x="0" y="10718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7417" y="5675758"/>
            <a:ext cx="11175999" cy="666750"/>
          </a:xfrm>
          <a:custGeom>
            <a:avLst/>
            <a:gdLst/>
            <a:ahLst/>
            <a:cxnLst/>
            <a:rect l="l" t="t" r="r" b="b"/>
            <a:pathLst>
              <a:path w="8382000" h="582295">
                <a:moveTo>
                  <a:pt x="8284972" y="0"/>
                </a:moveTo>
                <a:lnTo>
                  <a:pt x="97028" y="0"/>
                </a:lnTo>
                <a:lnTo>
                  <a:pt x="59262" y="7625"/>
                </a:lnTo>
                <a:lnTo>
                  <a:pt x="28421" y="28421"/>
                </a:lnTo>
                <a:lnTo>
                  <a:pt x="7625" y="59262"/>
                </a:lnTo>
                <a:lnTo>
                  <a:pt x="0" y="97028"/>
                </a:lnTo>
                <a:lnTo>
                  <a:pt x="0" y="485140"/>
                </a:lnTo>
                <a:lnTo>
                  <a:pt x="7625" y="522905"/>
                </a:lnTo>
                <a:lnTo>
                  <a:pt x="28421" y="553746"/>
                </a:lnTo>
                <a:lnTo>
                  <a:pt x="59262" y="574542"/>
                </a:lnTo>
                <a:lnTo>
                  <a:pt x="97028" y="582168"/>
                </a:lnTo>
                <a:lnTo>
                  <a:pt x="8284972" y="582168"/>
                </a:lnTo>
                <a:lnTo>
                  <a:pt x="8322742" y="574542"/>
                </a:lnTo>
                <a:lnTo>
                  <a:pt x="8353583" y="553746"/>
                </a:lnTo>
                <a:lnTo>
                  <a:pt x="8374376" y="522905"/>
                </a:lnTo>
                <a:lnTo>
                  <a:pt x="8382000" y="485140"/>
                </a:lnTo>
                <a:lnTo>
                  <a:pt x="8382000" y="97028"/>
                </a:lnTo>
                <a:lnTo>
                  <a:pt x="8374376" y="59262"/>
                </a:lnTo>
                <a:lnTo>
                  <a:pt x="8353583" y="28421"/>
                </a:lnTo>
                <a:lnTo>
                  <a:pt x="8322742" y="7625"/>
                </a:lnTo>
                <a:lnTo>
                  <a:pt x="8284972" y="0"/>
                </a:lnTo>
                <a:close/>
              </a:path>
            </a:pathLst>
          </a:custGeom>
          <a:solidFill>
            <a:srgbClr val="C3D5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7417" y="5660374"/>
            <a:ext cx="11175999" cy="666750"/>
          </a:xfrm>
          <a:custGeom>
            <a:avLst/>
            <a:gdLst/>
            <a:ahLst/>
            <a:cxnLst/>
            <a:rect l="l" t="t" r="r" b="b"/>
            <a:pathLst>
              <a:path w="8382000" h="582295">
                <a:moveTo>
                  <a:pt x="0" y="97028"/>
                </a:moveTo>
                <a:lnTo>
                  <a:pt x="7625" y="59262"/>
                </a:lnTo>
                <a:lnTo>
                  <a:pt x="28421" y="28421"/>
                </a:lnTo>
                <a:lnTo>
                  <a:pt x="59262" y="7625"/>
                </a:lnTo>
                <a:lnTo>
                  <a:pt x="97028" y="0"/>
                </a:lnTo>
                <a:lnTo>
                  <a:pt x="8284972" y="0"/>
                </a:lnTo>
                <a:lnTo>
                  <a:pt x="8322742" y="7625"/>
                </a:lnTo>
                <a:lnTo>
                  <a:pt x="8353583" y="28421"/>
                </a:lnTo>
                <a:lnTo>
                  <a:pt x="8374376" y="59262"/>
                </a:lnTo>
                <a:lnTo>
                  <a:pt x="8382000" y="97028"/>
                </a:lnTo>
                <a:lnTo>
                  <a:pt x="8382000" y="485140"/>
                </a:lnTo>
                <a:lnTo>
                  <a:pt x="8374376" y="522905"/>
                </a:lnTo>
                <a:lnTo>
                  <a:pt x="8353583" y="553746"/>
                </a:lnTo>
                <a:lnTo>
                  <a:pt x="8322742" y="574542"/>
                </a:lnTo>
                <a:lnTo>
                  <a:pt x="8284972" y="582168"/>
                </a:lnTo>
                <a:lnTo>
                  <a:pt x="97028" y="582168"/>
                </a:lnTo>
                <a:lnTo>
                  <a:pt x="59262" y="574542"/>
                </a:lnTo>
                <a:lnTo>
                  <a:pt x="28421" y="553746"/>
                </a:lnTo>
                <a:lnTo>
                  <a:pt x="7625" y="522905"/>
                </a:lnTo>
                <a:lnTo>
                  <a:pt x="0" y="485140"/>
                </a:lnTo>
                <a:lnTo>
                  <a:pt x="0" y="9702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18704" y="867922"/>
            <a:ext cx="11064712" cy="4637062"/>
          </a:xfrm>
          <a:prstGeom prst="rect">
            <a:avLst/>
          </a:prstGeom>
        </p:spPr>
        <p:txBody>
          <a:bodyPr vert="horz" wrap="square" lIns="0" tIns="58951" rIns="0" bIns="0" rtlCol="0">
            <a:spAutoFit/>
          </a:bodyPr>
          <a:lstStyle/>
          <a:p>
            <a:pPr marL="20407" marR="428524" algn="just">
              <a:lnSpc>
                <a:spcPct val="86400"/>
              </a:lnSpc>
              <a:spcBef>
                <a:spcPts val="464"/>
              </a:spcBef>
            </a:pPr>
            <a:r>
              <a:rPr spc="-5" dirty="0">
                <a:latin typeface="Arial"/>
                <a:cs typeface="Arial"/>
              </a:rPr>
              <a:t>Datalist là một phần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5" dirty="0">
                <a:latin typeface="Arial"/>
                <a:cs typeface="Arial"/>
              </a:rPr>
              <a:t>form </a:t>
            </a:r>
            <a:r>
              <a:rPr dirty="0">
                <a:latin typeface="Arial"/>
                <a:cs typeface="Arial"/>
              </a:rPr>
              <a:t>cụ </a:t>
            </a:r>
            <a:r>
              <a:rPr spc="-5" dirty="0">
                <a:latin typeface="Arial"/>
                <a:cs typeface="Arial"/>
              </a:rPr>
              <a:t>thể. Nó cung </a:t>
            </a:r>
            <a:r>
              <a:rPr dirty="0">
                <a:latin typeface="Arial"/>
                <a:cs typeface="Arial"/>
              </a:rPr>
              <a:t>cấp </a:t>
            </a:r>
            <a:r>
              <a:rPr spc="-5" dirty="0">
                <a:latin typeface="Arial"/>
                <a:cs typeface="Arial"/>
              </a:rPr>
              <a:t>một trường </a:t>
            </a:r>
            <a:r>
              <a:rPr dirty="0">
                <a:latin typeface="Arial"/>
                <a:cs typeface="Arial"/>
              </a:rPr>
              <a:t>văn </a:t>
            </a:r>
            <a:r>
              <a:rPr spc="-5" dirty="0">
                <a:latin typeface="Arial"/>
                <a:cs typeface="Arial"/>
              </a:rPr>
              <a:t>bản </a:t>
            </a:r>
            <a:r>
              <a:rPr dirty="0">
                <a:latin typeface="Arial"/>
                <a:cs typeface="Arial"/>
              </a:rPr>
              <a:t>với </a:t>
            </a:r>
            <a:r>
              <a:rPr spc="-5" dirty="0">
                <a:latin typeface="Arial"/>
                <a:cs typeface="Arial"/>
              </a:rPr>
              <a:t>một  </a:t>
            </a:r>
            <a:r>
              <a:rPr dirty="0">
                <a:latin typeface="Arial"/>
                <a:cs typeface="Arial"/>
              </a:rPr>
              <a:t>tập </a:t>
            </a:r>
            <a:r>
              <a:rPr spc="-5" dirty="0">
                <a:latin typeface="Arial"/>
                <a:cs typeface="Arial"/>
              </a:rPr>
              <a:t>hợp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11" dirty="0">
                <a:latin typeface="Arial"/>
                <a:cs typeface="Arial"/>
              </a:rPr>
              <a:t>danh </a:t>
            </a:r>
            <a:r>
              <a:rPr dirty="0">
                <a:latin typeface="Arial"/>
                <a:cs typeface="Arial"/>
              </a:rPr>
              <a:t>sách </a:t>
            </a:r>
            <a:r>
              <a:rPr spc="-5" dirty="0">
                <a:latin typeface="Arial"/>
                <a:cs typeface="Arial"/>
              </a:rPr>
              <a:t>được </a:t>
            </a:r>
            <a:r>
              <a:rPr spc="-11" dirty="0">
                <a:latin typeface="Arial"/>
                <a:cs typeface="Arial"/>
              </a:rPr>
              <a:t>xác </a:t>
            </a:r>
            <a:r>
              <a:rPr spc="-5" dirty="0">
                <a:latin typeface="Arial"/>
                <a:cs typeface="Arial"/>
              </a:rPr>
              <a:t>định </a:t>
            </a:r>
            <a:r>
              <a:rPr dirty="0">
                <a:latin typeface="Arial"/>
                <a:cs typeface="Arial"/>
              </a:rPr>
              <a:t>trước </a:t>
            </a:r>
            <a:r>
              <a:rPr spc="-5" dirty="0">
                <a:latin typeface="Arial"/>
                <a:cs typeface="Arial"/>
              </a:rPr>
              <a:t>các tùy chọn được hiển </a:t>
            </a:r>
            <a:r>
              <a:rPr dirty="0">
                <a:latin typeface="Arial"/>
                <a:cs typeface="Arial"/>
              </a:rPr>
              <a:t>thị </a:t>
            </a:r>
            <a:r>
              <a:rPr spc="-5" dirty="0">
                <a:latin typeface="Arial"/>
                <a:cs typeface="Arial"/>
              </a:rPr>
              <a:t>trong  một danh </a:t>
            </a:r>
            <a:r>
              <a:rPr dirty="0">
                <a:latin typeface="Arial"/>
                <a:cs typeface="Arial"/>
              </a:rPr>
              <a:t>sách thả</a:t>
            </a:r>
            <a:r>
              <a:rPr spc="5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xuống.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41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19650" marR="235046">
              <a:lnSpc>
                <a:spcPts val="2225"/>
              </a:lnSpc>
            </a:pPr>
            <a:r>
              <a:rPr spc="-5" dirty="0">
                <a:latin typeface="Arial"/>
                <a:cs typeface="Arial"/>
              </a:rPr>
              <a:t>Khi trường </a:t>
            </a:r>
            <a:r>
              <a:rPr dirty="0">
                <a:latin typeface="Arial"/>
                <a:cs typeface="Arial"/>
              </a:rPr>
              <a:t>văn </a:t>
            </a:r>
            <a:r>
              <a:rPr spc="-5" dirty="0">
                <a:latin typeface="Arial"/>
                <a:cs typeface="Arial"/>
              </a:rPr>
              <a:t>bản nhận được </a:t>
            </a:r>
            <a:r>
              <a:rPr dirty="0">
                <a:latin typeface="Arial"/>
                <a:cs typeface="Arial"/>
              </a:rPr>
              <a:t>con trỏ, </a:t>
            </a:r>
            <a:r>
              <a:rPr spc="-5" dirty="0">
                <a:latin typeface="Arial"/>
                <a:cs typeface="Arial"/>
              </a:rPr>
              <a:t>một danh </a:t>
            </a:r>
            <a:r>
              <a:rPr dirty="0">
                <a:latin typeface="Arial"/>
                <a:cs typeface="Arial"/>
              </a:rPr>
              <a:t>sách các tùy </a:t>
            </a:r>
            <a:r>
              <a:rPr spc="-5" dirty="0">
                <a:latin typeface="Arial"/>
                <a:cs typeface="Arial"/>
              </a:rPr>
              <a:t>chọn được </a:t>
            </a:r>
            <a:r>
              <a:rPr spc="-11" dirty="0">
                <a:latin typeface="Arial"/>
                <a:cs typeface="Arial"/>
              </a:rPr>
              <a:t>hiển  </a:t>
            </a:r>
            <a:r>
              <a:rPr dirty="0">
                <a:latin typeface="Arial"/>
                <a:cs typeface="Arial"/>
              </a:rPr>
              <a:t>thị </a:t>
            </a:r>
            <a:r>
              <a:rPr spc="-5" dirty="0">
                <a:latin typeface="Arial"/>
                <a:cs typeface="Arial"/>
              </a:rPr>
              <a:t>cho </a:t>
            </a:r>
            <a:r>
              <a:rPr spc="-11" dirty="0">
                <a:latin typeface="Arial"/>
                <a:cs typeface="Arial"/>
              </a:rPr>
              <a:t>người</a:t>
            </a:r>
            <a:r>
              <a:rPr spc="11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dùng.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60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6628">
              <a:lnSpc>
                <a:spcPts val="2398"/>
              </a:lnSpc>
            </a:pPr>
            <a:r>
              <a:rPr spc="-11" dirty="0">
                <a:latin typeface="Arial"/>
                <a:cs typeface="Arial"/>
              </a:rPr>
              <a:t>Các phần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5" dirty="0">
                <a:latin typeface="Arial"/>
                <a:cs typeface="Arial"/>
              </a:rPr>
              <a:t>&lt;datalist&gt; rất </a:t>
            </a:r>
            <a:r>
              <a:rPr spc="-11" dirty="0">
                <a:latin typeface="Arial"/>
                <a:cs typeface="Arial"/>
              </a:rPr>
              <a:t>giống </a:t>
            </a:r>
            <a:r>
              <a:rPr spc="-5" dirty="0">
                <a:latin typeface="Arial"/>
                <a:cs typeface="Arial"/>
              </a:rPr>
              <a:t>với </a:t>
            </a:r>
            <a:r>
              <a:rPr spc="-11" dirty="0">
                <a:latin typeface="Arial"/>
                <a:cs typeface="Arial"/>
              </a:rPr>
              <a:t>phần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5" dirty="0">
                <a:latin typeface="Arial"/>
                <a:cs typeface="Arial"/>
              </a:rPr>
              <a:t>&lt;select&gt; chuẩn sẵn </a:t>
            </a:r>
            <a:r>
              <a:rPr dirty="0">
                <a:latin typeface="Arial"/>
                <a:cs typeface="Arial"/>
              </a:rPr>
              <a:t>có </a:t>
            </a:r>
            <a:r>
              <a:rPr spc="-5" dirty="0" err="1">
                <a:latin typeface="Arial"/>
                <a:cs typeface="Arial"/>
              </a:rPr>
              <a:t>trong</a:t>
            </a:r>
            <a:r>
              <a:rPr spc="209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HTML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dirty="0" err="1" smtClean="0">
                <a:latin typeface="Arial"/>
                <a:cs typeface="Arial"/>
              </a:rPr>
              <a:t>trước</a:t>
            </a:r>
            <a:r>
              <a:rPr spc="-5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đó.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dirty="0">
              <a:latin typeface="Times New Roman"/>
              <a:cs typeface="Times New Roman"/>
            </a:endParaRPr>
          </a:p>
          <a:p>
            <a:pPr marL="15114" marR="6047">
              <a:lnSpc>
                <a:spcPts val="2225"/>
              </a:lnSpc>
            </a:pPr>
            <a:r>
              <a:rPr dirty="0">
                <a:latin typeface="Arial"/>
                <a:cs typeface="Arial"/>
              </a:rPr>
              <a:t>Sự </a:t>
            </a:r>
            <a:r>
              <a:rPr spc="-5" dirty="0">
                <a:latin typeface="Arial"/>
                <a:cs typeface="Arial"/>
              </a:rPr>
              <a:t>khác biệt duy nhất </a:t>
            </a:r>
            <a:r>
              <a:rPr dirty="0">
                <a:latin typeface="Arial"/>
                <a:cs typeface="Arial"/>
              </a:rPr>
              <a:t>trong </a:t>
            </a:r>
            <a:r>
              <a:rPr spc="-5" dirty="0">
                <a:latin typeface="Arial"/>
                <a:cs typeface="Arial"/>
              </a:rPr>
              <a:t>datalist là nó </a:t>
            </a:r>
            <a:r>
              <a:rPr dirty="0">
                <a:latin typeface="Arial"/>
                <a:cs typeface="Arial"/>
              </a:rPr>
              <a:t>cho </a:t>
            </a:r>
            <a:r>
              <a:rPr spc="-5" dirty="0">
                <a:latin typeface="Arial"/>
                <a:cs typeface="Arial"/>
              </a:rPr>
              <a:t>phép người dùng nhập dữ liệu </a:t>
            </a:r>
            <a:r>
              <a:rPr dirty="0">
                <a:latin typeface="Arial"/>
                <a:cs typeface="Arial"/>
              </a:rPr>
              <a:t>của  </a:t>
            </a:r>
            <a:r>
              <a:rPr spc="-5" dirty="0">
                <a:latin typeface="Arial"/>
                <a:cs typeface="Arial"/>
              </a:rPr>
              <a:t>họ hoặc </a:t>
            </a:r>
            <a:r>
              <a:rPr dirty="0">
                <a:latin typeface="Arial"/>
                <a:cs typeface="Arial"/>
              </a:rPr>
              <a:t>chọn từ </a:t>
            </a:r>
            <a:r>
              <a:rPr spc="-5" dirty="0">
                <a:latin typeface="Arial"/>
                <a:cs typeface="Arial"/>
              </a:rPr>
              <a:t>danh </a:t>
            </a:r>
            <a:r>
              <a:rPr dirty="0">
                <a:latin typeface="Arial"/>
                <a:cs typeface="Arial"/>
              </a:rPr>
              <a:t>sách </a:t>
            </a:r>
            <a:r>
              <a:rPr spc="-5" dirty="0">
                <a:latin typeface="Arial"/>
                <a:cs typeface="Arial"/>
              </a:rPr>
              <a:t>đề nghị lựa</a:t>
            </a:r>
            <a:r>
              <a:rPr spc="6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chọn.</a:t>
            </a:r>
          </a:p>
          <a:p>
            <a:pPr>
              <a:spcBef>
                <a:spcPts val="24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8893" marR="471601">
              <a:lnSpc>
                <a:spcPts val="2225"/>
              </a:lnSpc>
            </a:pPr>
            <a:r>
              <a:rPr spc="-5" dirty="0">
                <a:latin typeface="Arial"/>
                <a:cs typeface="Arial"/>
              </a:rPr>
              <a:t>Danh </a:t>
            </a:r>
            <a:r>
              <a:rPr dirty="0">
                <a:latin typeface="Arial"/>
                <a:cs typeface="Arial"/>
              </a:rPr>
              <a:t>sách các tùy </a:t>
            </a:r>
            <a:r>
              <a:rPr spc="-5" dirty="0">
                <a:latin typeface="Arial"/>
                <a:cs typeface="Arial"/>
              </a:rPr>
              <a:t>chọn </a:t>
            </a:r>
            <a:r>
              <a:rPr dirty="0">
                <a:latin typeface="Arial"/>
                <a:cs typeface="Arial"/>
              </a:rPr>
              <a:t>cho </a:t>
            </a:r>
            <a:r>
              <a:rPr spc="-5" dirty="0">
                <a:latin typeface="Arial"/>
                <a:cs typeface="Arial"/>
              </a:rPr>
              <a:t>phần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5" dirty="0">
                <a:latin typeface="Arial"/>
                <a:cs typeface="Arial"/>
              </a:rPr>
              <a:t>&lt;datalist&gt; được đặt bằng </a:t>
            </a:r>
            <a:r>
              <a:rPr dirty="0">
                <a:latin typeface="Arial"/>
                <a:cs typeface="Arial"/>
              </a:rPr>
              <a:t>cách sử </a:t>
            </a:r>
            <a:r>
              <a:rPr spc="-11" dirty="0">
                <a:latin typeface="Arial"/>
                <a:cs typeface="Arial"/>
              </a:rPr>
              <a:t>dụng  </a:t>
            </a:r>
            <a:r>
              <a:rPr spc="-5" dirty="0">
                <a:latin typeface="Arial"/>
                <a:cs typeface="Arial"/>
              </a:rPr>
              <a:t>phần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5" dirty="0">
                <a:latin typeface="Arial"/>
                <a:cs typeface="Arial"/>
              </a:rPr>
              <a:t>option.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54"/>
              </a:spcBef>
            </a:pPr>
            <a:endParaRPr sz="3000" dirty="0">
              <a:latin typeface="Times New Roman"/>
              <a:cs typeface="Times New Roman"/>
            </a:endParaRPr>
          </a:p>
          <a:p>
            <a:pPr marL="18139" marR="155688">
              <a:lnSpc>
                <a:spcPts val="2225"/>
              </a:lnSpc>
            </a:pPr>
            <a:r>
              <a:rPr spc="-5" dirty="0">
                <a:latin typeface="Arial"/>
                <a:cs typeface="Arial"/>
              </a:rPr>
              <a:t>Sau đó, datalist </a:t>
            </a:r>
            <a:r>
              <a:rPr dirty="0">
                <a:latin typeface="Arial"/>
                <a:cs typeface="Arial"/>
              </a:rPr>
              <a:t>kết </a:t>
            </a:r>
            <a:r>
              <a:rPr spc="-5" dirty="0">
                <a:latin typeface="Arial"/>
                <a:cs typeface="Arial"/>
              </a:rPr>
              <a:t>hợp </a:t>
            </a:r>
            <a:r>
              <a:rPr dirty="0">
                <a:latin typeface="Arial"/>
                <a:cs typeface="Arial"/>
              </a:rPr>
              <a:t>với </a:t>
            </a:r>
            <a:r>
              <a:rPr spc="-5" dirty="0">
                <a:latin typeface="Arial"/>
                <a:cs typeface="Arial"/>
              </a:rPr>
              <a:t>một phần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5" dirty="0">
                <a:latin typeface="Arial"/>
                <a:cs typeface="Arial"/>
              </a:rPr>
              <a:t>đầu </a:t>
            </a:r>
            <a:r>
              <a:rPr dirty="0">
                <a:latin typeface="Arial"/>
                <a:cs typeface="Arial"/>
              </a:rPr>
              <a:t>vào </a:t>
            </a:r>
            <a:r>
              <a:rPr spc="-5" dirty="0">
                <a:latin typeface="Arial"/>
                <a:cs typeface="Arial"/>
              </a:rPr>
              <a:t>bằng </a:t>
            </a:r>
            <a:r>
              <a:rPr dirty="0">
                <a:latin typeface="Arial"/>
                <a:cs typeface="Arial"/>
              </a:rPr>
              <a:t>cách sử </a:t>
            </a:r>
            <a:r>
              <a:rPr spc="-11" dirty="0">
                <a:latin typeface="Arial"/>
                <a:cs typeface="Arial"/>
              </a:rPr>
              <a:t>dụng </a:t>
            </a:r>
            <a:r>
              <a:rPr spc="-5" dirty="0">
                <a:latin typeface="Arial"/>
                <a:cs typeface="Arial"/>
              </a:rPr>
              <a:t>thuộc tính  list.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60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15114" marR="360503">
              <a:lnSpc>
                <a:spcPts val="2225"/>
              </a:lnSpc>
            </a:pPr>
            <a:r>
              <a:rPr spc="-5" dirty="0">
                <a:latin typeface="Arial"/>
                <a:cs typeface="Arial"/>
              </a:rPr>
              <a:t>Giá trị </a:t>
            </a:r>
            <a:r>
              <a:rPr dirty="0">
                <a:latin typeface="Arial"/>
                <a:cs typeface="Arial"/>
              </a:rPr>
              <a:t>của các thuộc </a:t>
            </a:r>
            <a:r>
              <a:rPr spc="-5" dirty="0">
                <a:latin typeface="Arial"/>
                <a:cs typeface="Arial"/>
              </a:rPr>
              <a:t>tính list là giá </a:t>
            </a:r>
            <a:r>
              <a:rPr dirty="0">
                <a:latin typeface="Arial"/>
                <a:cs typeface="Arial"/>
              </a:rPr>
              <a:t>trị </a:t>
            </a:r>
            <a:r>
              <a:rPr spc="-5" dirty="0">
                <a:latin typeface="Arial"/>
                <a:cs typeface="Arial"/>
              </a:rPr>
              <a:t>của </a:t>
            </a:r>
            <a:r>
              <a:rPr dirty="0">
                <a:latin typeface="Arial"/>
                <a:cs typeface="Arial"/>
              </a:rPr>
              <a:t>thuộc </a:t>
            </a:r>
            <a:r>
              <a:rPr spc="-5" dirty="0">
                <a:latin typeface="Arial"/>
                <a:cs typeface="Arial"/>
              </a:rPr>
              <a:t>tính id được </a:t>
            </a:r>
            <a:r>
              <a:rPr dirty="0">
                <a:latin typeface="Arial"/>
                <a:cs typeface="Arial"/>
              </a:rPr>
              <a:t>cung cấp với các  </a:t>
            </a:r>
            <a:r>
              <a:rPr spc="-5" dirty="0">
                <a:latin typeface="Arial"/>
                <a:cs typeface="Arial"/>
              </a:rPr>
              <a:t>phần </a:t>
            </a:r>
            <a:r>
              <a:rPr dirty="0">
                <a:latin typeface="Arial"/>
                <a:cs typeface="Arial"/>
              </a:rPr>
              <a:t>tử</a:t>
            </a:r>
            <a:r>
              <a:rPr spc="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&lt;datalist&gt;.</a:t>
            </a:r>
            <a:endParaRPr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76428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7" y="95221"/>
            <a:ext cx="3149600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30" dirty="0"/>
              <a:t>Datalist</a:t>
            </a:r>
            <a:r>
              <a:rPr spc="-84" dirty="0"/>
              <a:t> </a:t>
            </a:r>
            <a:r>
              <a:rPr spc="-5" dirty="0"/>
              <a:t>2-3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42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6" y="1011453"/>
            <a:ext cx="11071705" cy="3410475"/>
          </a:xfrm>
          <a:prstGeom prst="rect">
            <a:avLst/>
          </a:prstGeom>
        </p:spPr>
        <p:txBody>
          <a:bodyPr vert="horz" wrap="square" lIns="0" tIns="55172" rIns="0" bIns="0" rtlCol="0">
            <a:spAutoFit/>
          </a:bodyPr>
          <a:lstStyle/>
          <a:p>
            <a:pPr marL="341610" indent="-326493">
              <a:spcBef>
                <a:spcPts val="43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2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</a:t>
            </a:r>
          </a:p>
          <a:p>
            <a:pPr marL="432303">
              <a:spcBef>
                <a:spcPts val="250"/>
              </a:spcBef>
            </a:pPr>
            <a:r>
              <a:rPr sz="1900" spc="-5" dirty="0">
                <a:latin typeface="Courier New"/>
                <a:cs typeface="Courier New"/>
              </a:rPr>
              <a:t>&lt;label&gt; Select the mode of payment:</a:t>
            </a:r>
            <a:r>
              <a:rPr sz="1900" spc="49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&lt;/label&gt;</a:t>
            </a:r>
            <a:endParaRPr sz="1900" dirty="0">
              <a:latin typeface="Courier New"/>
              <a:cs typeface="Courier New"/>
            </a:endParaRPr>
          </a:p>
          <a:p>
            <a:pPr marL="432303">
              <a:spcBef>
                <a:spcPts val="41"/>
              </a:spcBef>
              <a:tabLst>
                <a:tab pos="3336735" algn="l"/>
              </a:tabLst>
            </a:pPr>
            <a:r>
              <a:rPr sz="1900" spc="-5" dirty="0">
                <a:latin typeface="Courier New"/>
                <a:cs typeface="Courier New"/>
              </a:rPr>
              <a:t>&lt;input</a:t>
            </a:r>
            <a:r>
              <a:rPr sz="1900" spc="11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type=”text”	name=”payment” list=”paymentlist”</a:t>
            </a:r>
            <a:r>
              <a:rPr sz="1900" spc="30" dirty="0">
                <a:latin typeface="Courier New"/>
                <a:cs typeface="Courier New"/>
              </a:rPr>
              <a:t> </a:t>
            </a:r>
            <a:r>
              <a:rPr sz="1900" dirty="0">
                <a:latin typeface="Courier New"/>
                <a:cs typeface="Courier New"/>
              </a:rPr>
              <a:t>/&gt;</a:t>
            </a:r>
          </a:p>
          <a:p>
            <a:pPr marL="432303">
              <a:spcBef>
                <a:spcPts val="60"/>
              </a:spcBef>
            </a:pPr>
            <a:r>
              <a:rPr sz="1900" spc="-5" dirty="0">
                <a:latin typeface="Courier New"/>
                <a:cs typeface="Courier New"/>
              </a:rPr>
              <a:t>&lt;datalist id=”paymentlist”&gt;</a:t>
            </a:r>
            <a:endParaRPr sz="1900" dirty="0">
              <a:latin typeface="Courier New"/>
              <a:cs typeface="Courier New"/>
            </a:endParaRPr>
          </a:p>
          <a:p>
            <a:pPr marL="722518">
              <a:spcBef>
                <a:spcPts val="49"/>
              </a:spcBef>
            </a:pPr>
            <a:r>
              <a:rPr sz="1900" spc="-5" dirty="0">
                <a:latin typeface="Courier New"/>
                <a:cs typeface="Courier New"/>
              </a:rPr>
              <a:t>&lt;option value=”Cash-on-Delivery”&gt;</a:t>
            </a:r>
            <a:endParaRPr sz="1900" dirty="0">
              <a:latin typeface="Courier New"/>
              <a:cs typeface="Courier New"/>
            </a:endParaRPr>
          </a:p>
          <a:p>
            <a:pPr marL="722518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&lt;option value=”Net</a:t>
            </a:r>
            <a:r>
              <a:rPr sz="1900" spc="-54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Banking”&gt;</a:t>
            </a:r>
            <a:endParaRPr sz="1900" dirty="0">
              <a:latin typeface="Courier New"/>
              <a:cs typeface="Courier New"/>
            </a:endParaRPr>
          </a:p>
          <a:p>
            <a:pPr marL="722518">
              <a:spcBef>
                <a:spcPts val="60"/>
              </a:spcBef>
            </a:pPr>
            <a:r>
              <a:rPr sz="1900" spc="-5" dirty="0">
                <a:latin typeface="Courier New"/>
                <a:cs typeface="Courier New"/>
              </a:rPr>
              <a:t>&lt;option value=”Credit</a:t>
            </a:r>
            <a:r>
              <a:rPr sz="1900" spc="-24" dirty="0">
                <a:latin typeface="Courier New"/>
                <a:cs typeface="Courier New"/>
              </a:rPr>
              <a:t> </a:t>
            </a:r>
            <a:r>
              <a:rPr sz="1900" spc="-11" dirty="0">
                <a:latin typeface="Courier New"/>
                <a:cs typeface="Courier New"/>
              </a:rPr>
              <a:t>Card”&gt;</a:t>
            </a:r>
            <a:endParaRPr sz="1900" dirty="0">
              <a:latin typeface="Courier New"/>
              <a:cs typeface="Courier New"/>
            </a:endParaRPr>
          </a:p>
          <a:p>
            <a:pPr marL="722518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&lt;option value=”Debit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Card”&gt;</a:t>
            </a:r>
            <a:endParaRPr sz="1900" dirty="0">
              <a:latin typeface="Courier New"/>
              <a:cs typeface="Courier New"/>
            </a:endParaRPr>
          </a:p>
          <a:p>
            <a:pPr marL="722518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&lt;option value=”e-Gift</a:t>
            </a:r>
            <a:r>
              <a:rPr sz="1900" spc="5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Voucher”&gt;</a:t>
            </a:r>
            <a:endParaRPr sz="1900" dirty="0">
              <a:latin typeface="Courier New"/>
              <a:cs typeface="Courier New"/>
            </a:endParaRPr>
          </a:p>
          <a:p>
            <a:pPr marL="432303">
              <a:spcBef>
                <a:spcPts val="60"/>
              </a:spcBef>
            </a:pPr>
            <a:r>
              <a:rPr sz="1900" spc="-5" dirty="0">
                <a:latin typeface="Courier New"/>
                <a:cs typeface="Courier New"/>
              </a:rPr>
              <a:t>&lt;/datalist&gt;</a:t>
            </a:r>
            <a:endParaRPr sz="1900" dirty="0">
              <a:latin typeface="Courier New"/>
              <a:cs typeface="Courier New"/>
            </a:endParaRPr>
          </a:p>
          <a:p>
            <a:pPr marL="432303">
              <a:spcBef>
                <a:spcPts val="602"/>
              </a:spcBef>
            </a:pPr>
            <a:r>
              <a:rPr sz="1900" spc="-5" dirty="0">
                <a:latin typeface="Courier New"/>
                <a:cs typeface="Courier New"/>
              </a:rPr>
              <a:t>&lt;input type=”submit”</a:t>
            </a:r>
            <a:r>
              <a:rPr sz="1900" spc="5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value=”submit”/&gt;</a:t>
            </a:r>
            <a:endParaRPr sz="19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697771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7" y="95221"/>
            <a:ext cx="3149600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30" dirty="0"/>
              <a:t>Datalist</a:t>
            </a:r>
            <a:r>
              <a:rPr spc="-84" dirty="0"/>
              <a:t> </a:t>
            </a:r>
            <a:r>
              <a:rPr spc="-5" dirty="0"/>
              <a:t>3-3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43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6" y="928495"/>
            <a:ext cx="1494368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-5" dirty="0">
                <a:latin typeface="Calibri"/>
                <a:cs typeface="Calibri"/>
              </a:rPr>
              <a:t>Kết</a:t>
            </a:r>
            <a:r>
              <a:rPr spc="1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quả.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38400" y="1676400"/>
            <a:ext cx="6608065" cy="419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10</a:t>
            </a:r>
            <a:r>
              <a:rPr lang="vi-VN" smtClean="0"/>
              <a:t> -</a:t>
            </a:r>
            <a:r>
              <a:rPr lang="en-US" smtClean="0"/>
              <a:t> HTML Forms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208802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7" y="95221"/>
            <a:ext cx="237998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24" dirty="0"/>
              <a:t>Progress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44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6" y="935526"/>
            <a:ext cx="11071705" cy="1325289"/>
          </a:xfrm>
          <a:prstGeom prst="rect">
            <a:avLst/>
          </a:prstGeom>
        </p:spPr>
        <p:txBody>
          <a:bodyPr vert="horz" wrap="square" lIns="0" tIns="55172" rIns="0" bIns="0" rtlCol="0">
            <a:spAutoFit/>
          </a:bodyPr>
          <a:lstStyle/>
          <a:p>
            <a:pPr marL="341610" indent="-326493">
              <a:spcBef>
                <a:spcPts val="43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23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dụ</a:t>
            </a:r>
            <a:endParaRPr dirty="0">
              <a:latin typeface="Calibri"/>
              <a:cs typeface="Calibri"/>
            </a:endParaRPr>
          </a:p>
          <a:p>
            <a:pPr marL="432303">
              <a:spcBef>
                <a:spcPts val="250"/>
              </a:spcBef>
            </a:pPr>
            <a:r>
              <a:rPr sz="1900" spc="-5" dirty="0">
                <a:latin typeface="Courier New"/>
                <a:cs typeface="Courier New"/>
              </a:rPr>
              <a:t>&lt;label&gt; Downloading status:</a:t>
            </a:r>
            <a:r>
              <a:rPr sz="1900" spc="11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&lt;/label&gt;</a:t>
            </a:r>
            <a:endParaRPr sz="1900" dirty="0">
              <a:latin typeface="Courier New"/>
              <a:cs typeface="Courier New"/>
            </a:endParaRPr>
          </a:p>
          <a:p>
            <a:pPr marL="432303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&lt;progress value=”35” max=”100” &gt;&lt;/progress&gt;</a:t>
            </a:r>
            <a:endParaRPr sz="1900" dirty="0">
              <a:latin typeface="Courier New"/>
              <a:cs typeface="Courier New"/>
            </a:endParaRPr>
          </a:p>
          <a:p>
            <a:pPr marL="432303">
              <a:spcBef>
                <a:spcPts val="613"/>
              </a:spcBef>
            </a:pPr>
            <a:r>
              <a:rPr sz="1900" spc="-5" dirty="0">
                <a:latin typeface="Courier New"/>
                <a:cs typeface="Courier New"/>
              </a:rPr>
              <a:t>&lt;input type=”submit”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value=”submit”/&gt;</a:t>
            </a:r>
            <a:endParaRPr sz="1900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28800" y="2362200"/>
            <a:ext cx="8908288" cy="3962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10</a:t>
            </a:r>
            <a:r>
              <a:rPr lang="vi-VN" smtClean="0"/>
              <a:t> -</a:t>
            </a:r>
            <a:r>
              <a:rPr lang="en-US" smtClean="0"/>
              <a:t> HTML Forms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291410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4" y="95221"/>
            <a:ext cx="2785534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19" dirty="0"/>
              <a:t>Meter</a:t>
            </a:r>
            <a:r>
              <a:rPr spc="-90" dirty="0"/>
              <a:t> </a:t>
            </a:r>
            <a:r>
              <a:rPr spc="-11" dirty="0"/>
              <a:t>1-2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45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6" y="887735"/>
            <a:ext cx="11071705" cy="3069757"/>
          </a:xfrm>
          <a:prstGeom prst="rect">
            <a:avLst/>
          </a:prstGeom>
        </p:spPr>
        <p:txBody>
          <a:bodyPr vert="horz" wrap="square" lIns="0" tIns="37789" rIns="0" bIns="0" rtlCol="0">
            <a:spAutoFit/>
          </a:bodyPr>
          <a:lstStyle/>
          <a:p>
            <a:pPr marL="341610" indent="-326493">
              <a:spcBef>
                <a:spcPts val="29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Phần </a:t>
            </a:r>
            <a:r>
              <a:rPr dirty="0">
                <a:latin typeface="Calibri"/>
                <a:cs typeface="Calibri"/>
              </a:rPr>
              <a:t>tử meter biểu diễn tỉ lệ đo trong </a:t>
            </a:r>
            <a:r>
              <a:rPr spc="5" dirty="0">
                <a:latin typeface="Calibri"/>
                <a:cs typeface="Calibri"/>
              </a:rPr>
              <a:t>một</a:t>
            </a:r>
            <a:r>
              <a:rPr spc="-18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khoảng.</a:t>
            </a:r>
          </a:p>
          <a:p>
            <a:pPr marL="341610" indent="-326493">
              <a:spcBef>
                <a:spcPts val="135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Khoảng </a:t>
            </a:r>
            <a:r>
              <a:rPr dirty="0">
                <a:latin typeface="Calibri"/>
                <a:cs typeface="Calibri"/>
              </a:rPr>
              <a:t>đó được </a:t>
            </a:r>
            <a:r>
              <a:rPr spc="-5" dirty="0">
                <a:latin typeface="Calibri"/>
                <a:cs typeface="Calibri"/>
              </a:rPr>
              <a:t>xác </a:t>
            </a:r>
            <a:r>
              <a:rPr spc="5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bằng giá trị </a:t>
            </a:r>
            <a:r>
              <a:rPr spc="5" dirty="0">
                <a:latin typeface="Calibri"/>
                <a:cs typeface="Calibri"/>
              </a:rPr>
              <a:t>min </a:t>
            </a:r>
            <a:r>
              <a:rPr spc="-5" dirty="0">
                <a:latin typeface="Calibri"/>
                <a:cs typeface="Calibri"/>
              </a:rPr>
              <a:t>và</a:t>
            </a:r>
            <a:r>
              <a:rPr spc="-16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max.</a:t>
            </a:r>
            <a:endParaRPr dirty="0">
              <a:latin typeface="Calibri"/>
              <a:cs typeface="Calibri"/>
            </a:endParaRPr>
          </a:p>
          <a:p>
            <a:pPr marL="341610" indent="-326493">
              <a:spcBef>
                <a:spcPts val="135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dụ.</a:t>
            </a:r>
          </a:p>
          <a:p>
            <a:pPr marL="432303">
              <a:spcBef>
                <a:spcPts val="2344"/>
              </a:spcBef>
            </a:pPr>
            <a:r>
              <a:rPr sz="1900" spc="-5" dirty="0">
                <a:latin typeface="Courier New"/>
                <a:cs typeface="Courier New"/>
              </a:rPr>
              <a:t>&lt;label&gt; Total score of marks:</a:t>
            </a:r>
            <a:r>
              <a:rPr sz="1900" spc="3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&lt;/label&gt;</a:t>
            </a:r>
            <a:endParaRPr sz="1900" dirty="0">
              <a:latin typeface="Courier New"/>
              <a:cs typeface="Courier New"/>
            </a:endParaRPr>
          </a:p>
          <a:p>
            <a:pPr marL="1449572" marR="6047" indent="-1018023">
              <a:lnSpc>
                <a:spcPts val="2344"/>
              </a:lnSpc>
              <a:spcBef>
                <a:spcPts val="71"/>
              </a:spcBef>
            </a:pPr>
            <a:r>
              <a:rPr sz="1900" spc="-5" dirty="0">
                <a:latin typeface="Courier New"/>
                <a:cs typeface="Courier New"/>
              </a:rPr>
              <a:t>0 &amp;nbsp; &lt;meter min=”0” max=”400” value=”180”  title=”numbers scored” low=”120”</a:t>
            </a:r>
            <a:r>
              <a:rPr sz="1900" spc="5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high=”300”&gt;</a:t>
            </a:r>
            <a:endParaRPr sz="1900" dirty="0">
              <a:latin typeface="Courier New"/>
              <a:cs typeface="Courier New"/>
            </a:endParaRPr>
          </a:p>
          <a:p>
            <a:pPr marR="1749614" algn="ctr">
              <a:lnSpc>
                <a:spcPts val="2238"/>
              </a:lnSpc>
            </a:pPr>
            <a:r>
              <a:rPr sz="1900" spc="-5" dirty="0">
                <a:latin typeface="Courier New"/>
                <a:cs typeface="Courier New"/>
              </a:rPr>
              <a:t>&lt;/meter&gt; &amp;nbsp;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400&lt;br/&gt;</a:t>
            </a:r>
            <a:endParaRPr sz="1900" dirty="0">
              <a:latin typeface="Courier New"/>
              <a:cs typeface="Courier New"/>
            </a:endParaRPr>
          </a:p>
          <a:p>
            <a:pPr marL="432303">
              <a:spcBef>
                <a:spcPts val="602"/>
              </a:spcBef>
            </a:pPr>
            <a:r>
              <a:rPr sz="1900" spc="-5" dirty="0">
                <a:latin typeface="Courier New"/>
                <a:cs typeface="Courier New"/>
              </a:rPr>
              <a:t>&lt;input type=”submit”</a:t>
            </a:r>
            <a:r>
              <a:rPr sz="1900" spc="5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value=”submit”/&gt;</a:t>
            </a:r>
            <a:endParaRPr sz="1900" dirty="0">
              <a:latin typeface="Courier New"/>
              <a:cs typeface="Courier New"/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10</a:t>
            </a:r>
            <a:r>
              <a:rPr lang="vi-VN" smtClean="0"/>
              <a:t> -</a:t>
            </a:r>
            <a:r>
              <a:rPr lang="en-US" smtClean="0"/>
              <a:t> HTML Forms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491871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4" y="95221"/>
            <a:ext cx="2785534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19" dirty="0"/>
              <a:t>Meter</a:t>
            </a:r>
            <a:r>
              <a:rPr spc="-90" dirty="0"/>
              <a:t> </a:t>
            </a:r>
            <a:r>
              <a:rPr lang="en-US" spc="-11" dirty="0"/>
              <a:t>2</a:t>
            </a:r>
            <a:r>
              <a:rPr spc="-11" dirty="0"/>
              <a:t>-2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46</a:t>
            </a:fld>
            <a:endParaRPr dirty="0"/>
          </a:p>
        </p:txBody>
      </p:sp>
      <p:sp>
        <p:nvSpPr>
          <p:cNvPr id="6" name="object 3"/>
          <p:cNvSpPr/>
          <p:nvPr/>
        </p:nvSpPr>
        <p:spPr>
          <a:xfrm>
            <a:off x="1727201" y="1447802"/>
            <a:ext cx="8467345" cy="3810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10</a:t>
            </a:r>
            <a:r>
              <a:rPr lang="vi-VN" smtClean="0"/>
              <a:t> -</a:t>
            </a:r>
            <a:r>
              <a:rPr lang="en-US" smtClean="0"/>
              <a:t> HTML Forms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259335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8" y="95221"/>
            <a:ext cx="3049692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Output</a:t>
            </a:r>
            <a:r>
              <a:rPr spc="-100" dirty="0"/>
              <a:t> </a:t>
            </a:r>
            <a:r>
              <a:rPr spc="-5" dirty="0"/>
              <a:t>1-2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47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6" y="853828"/>
            <a:ext cx="11071705" cy="5083775"/>
          </a:xfrm>
          <a:prstGeom prst="rect">
            <a:avLst/>
          </a:prstGeom>
        </p:spPr>
        <p:txBody>
          <a:bodyPr vert="horz" wrap="square" lIns="0" tIns="37032" rIns="0" bIns="0" rtlCol="0">
            <a:spAutoFit/>
          </a:bodyPr>
          <a:lstStyle/>
          <a:p>
            <a:pPr marL="341610" indent="-326493">
              <a:spcBef>
                <a:spcPts val="29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Phần </a:t>
            </a:r>
            <a:r>
              <a:rPr dirty="0">
                <a:latin typeface="Calibri"/>
                <a:cs typeface="Calibri"/>
              </a:rPr>
              <a:t>tử output hiển thị </a:t>
            </a:r>
            <a:r>
              <a:rPr spc="-19" dirty="0">
                <a:latin typeface="Calibri"/>
                <a:cs typeface="Calibri"/>
              </a:rPr>
              <a:t>kết </a:t>
            </a:r>
            <a:r>
              <a:rPr spc="5" dirty="0">
                <a:latin typeface="Calibri"/>
                <a:cs typeface="Calibri"/>
              </a:rPr>
              <a:t>quả </a:t>
            </a:r>
            <a:r>
              <a:rPr dirty="0">
                <a:latin typeface="Calibri"/>
                <a:cs typeface="Calibri"/>
              </a:rPr>
              <a:t>tính toán trên</a:t>
            </a:r>
            <a:r>
              <a:rPr spc="-179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form.</a:t>
            </a:r>
            <a:endParaRPr dirty="0">
              <a:latin typeface="Calibri"/>
              <a:cs typeface="Calibri"/>
            </a:endParaRPr>
          </a:p>
          <a:p>
            <a:pPr marL="341610" indent="-326493">
              <a:spcBef>
                <a:spcPts val="135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dụ</a:t>
            </a:r>
            <a:endParaRPr dirty="0">
              <a:latin typeface="Calibri"/>
              <a:cs typeface="Calibri"/>
            </a:endParaRPr>
          </a:p>
          <a:p>
            <a:pPr marL="134527" algn="ctr">
              <a:spcBef>
                <a:spcPts val="2868"/>
              </a:spcBef>
            </a:pPr>
            <a:r>
              <a:rPr sz="1900" spc="-5" dirty="0">
                <a:latin typeface="Courier New"/>
                <a:cs typeface="Courier New"/>
              </a:rPr>
              <a:t>&lt;form oninput=”x.value =</a:t>
            </a:r>
            <a:r>
              <a:rPr sz="1900" spc="49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parseInt(type.value)*</a:t>
            </a:r>
            <a:endParaRPr sz="1900" dirty="0">
              <a:latin typeface="Courier New"/>
              <a:cs typeface="Courier New"/>
            </a:endParaRPr>
          </a:p>
          <a:p>
            <a:pPr marL="577411">
              <a:spcBef>
                <a:spcPts val="49"/>
              </a:spcBef>
            </a:pPr>
            <a:r>
              <a:rPr sz="1900" spc="-5" dirty="0">
                <a:latin typeface="Courier New"/>
                <a:cs typeface="Courier New"/>
              </a:rPr>
              <a:t>parseInt(duration.value)”&gt;</a:t>
            </a:r>
            <a:endParaRPr sz="1900" dirty="0">
              <a:latin typeface="Courier New"/>
              <a:cs typeface="Courier New"/>
            </a:endParaRPr>
          </a:p>
          <a:p>
            <a:pPr marL="577411">
              <a:spcBef>
                <a:spcPts val="60"/>
              </a:spcBef>
            </a:pPr>
            <a:r>
              <a:rPr sz="1900" spc="-5" dirty="0">
                <a:latin typeface="Courier New"/>
                <a:cs typeface="Courier New"/>
              </a:rPr>
              <a:t>&lt;label&gt;Membership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Type:&lt;/label&gt;</a:t>
            </a:r>
            <a:endParaRPr sz="1900" dirty="0">
              <a:latin typeface="Courier New"/>
              <a:cs typeface="Courier New"/>
            </a:endParaRPr>
          </a:p>
          <a:p>
            <a:pPr marL="722518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&lt;select name=”type”&gt;</a:t>
            </a:r>
            <a:endParaRPr sz="1900" dirty="0">
              <a:latin typeface="Courier New"/>
              <a:cs typeface="Courier New"/>
            </a:endParaRPr>
          </a:p>
          <a:p>
            <a:pPr marL="867628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&lt;option value=”400”&gt;Gold -</a:t>
            </a:r>
            <a:r>
              <a:rPr sz="1900" spc="3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$400&lt;/option&gt;</a:t>
            </a:r>
            <a:endParaRPr sz="1900" dirty="0">
              <a:latin typeface="Courier New"/>
              <a:cs typeface="Courier New"/>
            </a:endParaRPr>
          </a:p>
          <a:p>
            <a:pPr marL="867628">
              <a:spcBef>
                <a:spcPts val="60"/>
              </a:spcBef>
            </a:pPr>
            <a:r>
              <a:rPr sz="1900" spc="-5" dirty="0">
                <a:latin typeface="Courier New"/>
                <a:cs typeface="Courier New"/>
              </a:rPr>
              <a:t>&lt;option value=”500”&gt;Silver -</a:t>
            </a:r>
            <a:r>
              <a:rPr sz="1900" spc="35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$500&lt;/option&gt;</a:t>
            </a:r>
            <a:endParaRPr sz="1900" dirty="0">
              <a:latin typeface="Courier New"/>
              <a:cs typeface="Courier New"/>
            </a:endParaRPr>
          </a:p>
          <a:p>
            <a:pPr marL="867628">
              <a:spcBef>
                <a:spcPts val="41"/>
              </a:spcBef>
            </a:pPr>
            <a:r>
              <a:rPr sz="1900" spc="-5" dirty="0">
                <a:latin typeface="Courier New"/>
                <a:cs typeface="Courier New"/>
              </a:rPr>
              <a:t>&lt;option value=”600”&gt;Platinum -</a:t>
            </a:r>
            <a:r>
              <a:rPr sz="1900" spc="41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$600&lt;/option&gt;</a:t>
            </a:r>
            <a:endParaRPr sz="1900" dirty="0">
              <a:latin typeface="Courier New"/>
              <a:cs typeface="Courier New"/>
            </a:endParaRPr>
          </a:p>
          <a:p>
            <a:pPr marL="722518">
              <a:spcBef>
                <a:spcPts val="49"/>
              </a:spcBef>
            </a:pPr>
            <a:r>
              <a:rPr sz="1900" spc="-5" dirty="0">
                <a:latin typeface="Courier New"/>
                <a:cs typeface="Courier New"/>
              </a:rPr>
              <a:t>&lt;/select&gt;</a:t>
            </a:r>
            <a:endParaRPr sz="1900" dirty="0">
              <a:latin typeface="Courier New"/>
              <a:cs typeface="Courier New"/>
            </a:endParaRPr>
          </a:p>
          <a:p>
            <a:pPr marL="577411">
              <a:spcBef>
                <a:spcPts val="54"/>
              </a:spcBef>
            </a:pPr>
            <a:r>
              <a:rPr sz="1900" spc="-5" dirty="0">
                <a:latin typeface="Courier New"/>
                <a:cs typeface="Courier New"/>
              </a:rPr>
              <a:t>&lt;label&gt;Duration [years]:&lt;/label&gt;</a:t>
            </a:r>
            <a:endParaRPr sz="1900" dirty="0">
              <a:latin typeface="Courier New"/>
              <a:cs typeface="Courier New"/>
            </a:endParaRPr>
          </a:p>
          <a:p>
            <a:pPr marL="1302951" marR="6047" indent="-580433">
              <a:lnSpc>
                <a:spcPct val="101899"/>
              </a:lnSpc>
            </a:pPr>
            <a:r>
              <a:rPr sz="1900" spc="-5" dirty="0">
                <a:latin typeface="Courier New"/>
                <a:cs typeface="Courier New"/>
              </a:rPr>
              <a:t>&lt;input type=”number” value=”0” name=”duration”  min=”1”max=”5” step=”1”</a:t>
            </a:r>
            <a:r>
              <a:rPr sz="1900" dirty="0">
                <a:latin typeface="Courier New"/>
                <a:cs typeface="Courier New"/>
              </a:rPr>
              <a:t> /&gt;</a:t>
            </a:r>
          </a:p>
          <a:p>
            <a:pPr marL="577411">
              <a:spcBef>
                <a:spcPts val="60"/>
              </a:spcBef>
            </a:pPr>
            <a:r>
              <a:rPr sz="1900" spc="-5" dirty="0">
                <a:latin typeface="Courier New"/>
                <a:cs typeface="Courier New"/>
              </a:rPr>
              <a:t>&lt;label&gt; Annual Payment Fees:</a:t>
            </a:r>
            <a:r>
              <a:rPr sz="1900" spc="11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$.&lt;/label&gt;</a:t>
            </a:r>
            <a:endParaRPr sz="1900" dirty="0">
              <a:latin typeface="Courier New"/>
              <a:cs typeface="Courier New"/>
            </a:endParaRPr>
          </a:p>
          <a:p>
            <a:pPr marL="577411">
              <a:spcBef>
                <a:spcPts val="602"/>
              </a:spcBef>
            </a:pPr>
            <a:r>
              <a:rPr sz="1900" spc="-5" dirty="0">
                <a:latin typeface="Courier New"/>
                <a:cs typeface="Courier New"/>
              </a:rPr>
              <a:t>&lt;output name=”x” for=”type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duration”&gt;&lt;/output&gt;</a:t>
            </a:r>
            <a:endParaRPr sz="1900" dirty="0">
              <a:latin typeface="Courier New"/>
              <a:cs typeface="Courier New"/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10</a:t>
            </a:r>
            <a:r>
              <a:rPr lang="vi-VN" smtClean="0"/>
              <a:t> -</a:t>
            </a:r>
            <a:r>
              <a:rPr lang="en-US" smtClean="0"/>
              <a:t> HTML Forms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664310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8" y="95221"/>
            <a:ext cx="3049692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Output</a:t>
            </a:r>
            <a:r>
              <a:rPr spc="-100" dirty="0"/>
              <a:t> </a:t>
            </a:r>
            <a:r>
              <a:rPr spc="-5" dirty="0"/>
              <a:t>2-2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48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5" y="1066547"/>
            <a:ext cx="1377524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-5" dirty="0">
                <a:latin typeface="Calibri"/>
                <a:cs typeface="Calibri"/>
              </a:rPr>
              <a:t>Kết</a:t>
            </a:r>
            <a:r>
              <a:rPr spc="-9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quả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5998" y="1716025"/>
            <a:ext cx="7315201" cy="3848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10</a:t>
            </a:r>
            <a:r>
              <a:rPr lang="vi-VN" smtClean="0"/>
              <a:t> -</a:t>
            </a:r>
            <a:r>
              <a:rPr lang="en-US" smtClean="0"/>
              <a:t> HTML Forms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296217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8" y="95221"/>
            <a:ext cx="233171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119" dirty="0"/>
              <a:t>Tổng</a:t>
            </a:r>
            <a:r>
              <a:rPr spc="-71" dirty="0"/>
              <a:t> kết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49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55227" y="862358"/>
            <a:ext cx="10623125" cy="5293923"/>
          </a:xfrm>
          <a:prstGeom prst="rect">
            <a:avLst/>
          </a:prstGeom>
        </p:spPr>
        <p:txBody>
          <a:bodyPr vert="horz" wrap="square" lIns="0" tIns="149644" rIns="0" bIns="0" rtlCol="0">
            <a:spAutoFit/>
          </a:bodyPr>
          <a:lstStyle/>
          <a:p>
            <a:pPr marL="341610" indent="-326493">
              <a:spcBef>
                <a:spcPts val="117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HTML5 </a:t>
            </a:r>
            <a:r>
              <a:rPr spc="5" dirty="0">
                <a:latin typeface="Calibri"/>
                <a:cs typeface="Calibri"/>
              </a:rPr>
              <a:t>cung </a:t>
            </a:r>
            <a:r>
              <a:rPr dirty="0">
                <a:latin typeface="Calibri"/>
                <a:cs typeface="Calibri"/>
              </a:rPr>
              <a:t>cấp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cải tiến tuyệt vời </a:t>
            </a:r>
            <a:r>
              <a:rPr spc="5" dirty="0">
                <a:latin typeface="Calibri"/>
                <a:cs typeface="Calibri"/>
              </a:rPr>
              <a:t>cho </a:t>
            </a:r>
            <a:r>
              <a:rPr spc="-11" dirty="0">
                <a:latin typeface="Calibri"/>
                <a:cs typeface="Calibri"/>
              </a:rPr>
              <a:t>Web</a:t>
            </a:r>
            <a:r>
              <a:rPr spc="-1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forms.</a:t>
            </a:r>
            <a:endParaRPr>
              <a:latin typeface="Calibri"/>
              <a:cs typeface="Calibri"/>
            </a:endParaRPr>
          </a:p>
          <a:p>
            <a:pPr marL="341610" indent="-326493">
              <a:spcBef>
                <a:spcPts val="268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pc="-49" dirty="0">
                <a:latin typeface="Calibri"/>
                <a:cs typeface="Calibri"/>
              </a:rPr>
              <a:t>Tạo</a:t>
            </a:r>
            <a:r>
              <a:rPr spc="149" dirty="0">
                <a:latin typeface="Calibri"/>
                <a:cs typeface="Calibri"/>
              </a:rPr>
              <a:t> </a:t>
            </a:r>
            <a:r>
              <a:rPr spc="-19" dirty="0">
                <a:latin typeface="Calibri"/>
                <a:cs typeface="Calibri"/>
              </a:rPr>
              <a:t>ra</a:t>
            </a:r>
            <a:r>
              <a:rPr spc="1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các</a:t>
            </a:r>
            <a:r>
              <a:rPr spc="1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biểu</a:t>
            </a:r>
            <a:r>
              <a:rPr spc="15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mẫu</a:t>
            </a:r>
            <a:r>
              <a:rPr spc="1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được</a:t>
            </a:r>
            <a:r>
              <a:rPr spc="14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thực</a:t>
            </a:r>
            <a:r>
              <a:rPr spc="1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hiện</a:t>
            </a:r>
            <a:r>
              <a:rPr spc="1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dễ</a:t>
            </a:r>
            <a:r>
              <a:rPr spc="1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dàng</a:t>
            </a:r>
            <a:r>
              <a:rPr spc="1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hơn</a:t>
            </a:r>
            <a:r>
              <a:rPr spc="1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cho</a:t>
            </a:r>
            <a:r>
              <a:rPr spc="1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các</a:t>
            </a:r>
            <a:r>
              <a:rPr spc="15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nhà</a:t>
            </a:r>
            <a:r>
              <a:rPr spc="1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phát</a:t>
            </a:r>
            <a:r>
              <a:rPr spc="1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triển</a:t>
            </a:r>
            <a:r>
              <a:rPr spc="160" dirty="0">
                <a:latin typeface="Calibri"/>
                <a:cs typeface="Calibri"/>
              </a:rPr>
              <a:t> </a:t>
            </a:r>
            <a:r>
              <a:rPr spc="-24" dirty="0">
                <a:latin typeface="Calibri"/>
                <a:cs typeface="Calibri"/>
              </a:rPr>
              <a:t>Web</a:t>
            </a:r>
            <a:endParaRPr>
              <a:latin typeface="Calibri"/>
              <a:cs typeface="Calibri"/>
            </a:endParaRPr>
          </a:p>
          <a:p>
            <a:pPr marL="341610">
              <a:spcBef>
                <a:spcPts val="24"/>
              </a:spcBef>
            </a:pPr>
            <a:r>
              <a:rPr dirty="0">
                <a:latin typeface="Calibri"/>
                <a:cs typeface="Calibri"/>
              </a:rPr>
              <a:t>bằng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cách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tiêu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chuẩn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hóa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chúng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với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điều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khiển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biểu</a:t>
            </a:r>
            <a:r>
              <a:rPr spc="-54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mẫu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phong</a:t>
            </a:r>
            <a:r>
              <a:rPr spc="-4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phú.</a:t>
            </a:r>
            <a:endParaRPr>
              <a:latin typeface="Calibri"/>
              <a:cs typeface="Calibri"/>
            </a:endParaRPr>
          </a:p>
          <a:p>
            <a:pPr>
              <a:spcBef>
                <a:spcPts val="60"/>
              </a:spcBef>
            </a:pPr>
            <a:endParaRPr>
              <a:latin typeface="Times New Roman"/>
              <a:cs typeface="Times New Roman"/>
            </a:endParaRPr>
          </a:p>
          <a:p>
            <a:pPr marL="341610" marR="7558" indent="-326493">
              <a:lnSpc>
                <a:spcPct val="1010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HTML5 giới thiệu các phần tử </a:t>
            </a:r>
            <a:r>
              <a:rPr spc="-5" dirty="0">
                <a:latin typeface="Calibri"/>
                <a:cs typeface="Calibri"/>
              </a:rPr>
              <a:t>form </a:t>
            </a:r>
            <a:r>
              <a:rPr dirty="0">
                <a:latin typeface="Calibri"/>
                <a:cs typeface="Calibri"/>
              </a:rPr>
              <a:t>mới như các loại input mới, thuộc tính mới,  </a:t>
            </a:r>
            <a:r>
              <a:rPr spc="-5" dirty="0">
                <a:latin typeface="Calibri"/>
                <a:cs typeface="Calibri"/>
              </a:rPr>
              <a:t>xác </a:t>
            </a:r>
            <a:r>
              <a:rPr dirty="0">
                <a:latin typeface="Calibri"/>
                <a:cs typeface="Calibri"/>
              </a:rPr>
              <a:t>nhận dựa trên trình duyệt, kỹ thuật CSS3,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các Form</a:t>
            </a:r>
            <a:r>
              <a:rPr spc="-10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API.</a:t>
            </a:r>
            <a:endParaRPr>
              <a:latin typeface="Calibri"/>
              <a:cs typeface="Calibri"/>
            </a:endParaRPr>
          </a:p>
          <a:p>
            <a:pPr>
              <a:spcBef>
                <a:spcPts val="19"/>
              </a:spcBef>
              <a:buClr>
                <a:srgbClr val="AC1317"/>
              </a:buClr>
              <a:buFont typeface="Wingdings"/>
              <a:buChar char=""/>
            </a:pPr>
            <a:endParaRPr sz="2400">
              <a:latin typeface="Times New Roman"/>
              <a:cs typeface="Times New Roman"/>
            </a:endParaRPr>
          </a:p>
          <a:p>
            <a:pPr marL="341610" indent="-326493"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HTML5 cung cấp các loại input mới như email, url, </a:t>
            </a:r>
            <a:r>
              <a:rPr spc="-24" dirty="0">
                <a:latin typeface="Calibri"/>
                <a:cs typeface="Calibri"/>
              </a:rPr>
              <a:t>number, </a:t>
            </a:r>
            <a:r>
              <a:rPr spc="-5" dirty="0">
                <a:latin typeface="Calibri"/>
                <a:cs typeface="Calibri"/>
              </a:rPr>
              <a:t>range, date, tel,</a:t>
            </a:r>
            <a:r>
              <a:rPr spc="24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and</a:t>
            </a:r>
            <a:endParaRPr>
              <a:latin typeface="Calibri"/>
              <a:cs typeface="Calibri"/>
            </a:endParaRPr>
          </a:p>
          <a:p>
            <a:pPr marL="341610">
              <a:spcBef>
                <a:spcPts val="30"/>
              </a:spcBef>
            </a:pPr>
            <a:r>
              <a:rPr spc="-35" dirty="0">
                <a:latin typeface="Calibri"/>
                <a:cs typeface="Calibri"/>
              </a:rPr>
              <a:t>color.</a:t>
            </a:r>
            <a:endParaRPr>
              <a:latin typeface="Calibri"/>
              <a:cs typeface="Calibri"/>
            </a:endParaRPr>
          </a:p>
          <a:p>
            <a:pPr>
              <a:spcBef>
                <a:spcPts val="19"/>
              </a:spcBef>
            </a:pPr>
            <a:endParaRPr sz="2400">
              <a:latin typeface="Times New Roman"/>
              <a:cs typeface="Times New Roman"/>
            </a:endParaRPr>
          </a:p>
          <a:p>
            <a:pPr marL="341610" indent="-326493"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Các phần tử </a:t>
            </a:r>
            <a:r>
              <a:rPr spc="5" dirty="0">
                <a:latin typeface="Calibri"/>
                <a:cs typeface="Calibri"/>
              </a:rPr>
              <a:t>mới </a:t>
            </a:r>
            <a:r>
              <a:rPr dirty="0">
                <a:latin typeface="Calibri"/>
                <a:cs typeface="Calibri"/>
              </a:rPr>
              <a:t>giới thiệu trong HTML5 là datalist, progress, </a:t>
            </a:r>
            <a:r>
              <a:rPr spc="-30" dirty="0">
                <a:latin typeface="Calibri"/>
                <a:cs typeface="Calibri"/>
              </a:rPr>
              <a:t>meter, </a:t>
            </a:r>
            <a:r>
              <a:rPr spc="-5" dirty="0">
                <a:latin typeface="Calibri"/>
                <a:cs typeface="Calibri"/>
              </a:rPr>
              <a:t>và</a:t>
            </a:r>
            <a:r>
              <a:rPr spc="-20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output.</a:t>
            </a:r>
            <a:endParaRPr>
              <a:latin typeface="Calibri"/>
              <a:cs typeface="Calibri"/>
            </a:endParaRPr>
          </a:p>
          <a:p>
            <a:pPr marL="341610" indent="-326493">
              <a:spcBef>
                <a:spcPts val="268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HTML5</a:t>
            </a:r>
            <a:r>
              <a:rPr spc="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cung</a:t>
            </a:r>
            <a:r>
              <a:rPr spc="4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cấp</a:t>
            </a:r>
            <a:r>
              <a:rPr spc="4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một</a:t>
            </a:r>
            <a:r>
              <a:rPr spc="49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vài</a:t>
            </a:r>
            <a:r>
              <a:rPr spc="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thuộc</a:t>
            </a:r>
            <a:r>
              <a:rPr spc="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tính</a:t>
            </a:r>
            <a:r>
              <a:rPr spc="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mới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hỗ</a:t>
            </a:r>
            <a:r>
              <a:rPr spc="49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trợ</a:t>
            </a:r>
            <a:r>
              <a:rPr spc="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kiểm</a:t>
            </a:r>
            <a:r>
              <a:rPr spc="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chứng</a:t>
            </a:r>
            <a:r>
              <a:rPr spc="4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dữ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liệu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đầu</a:t>
            </a:r>
            <a:r>
              <a:rPr spc="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vào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mà</a:t>
            </a:r>
            <a:endParaRPr>
              <a:latin typeface="Calibri"/>
              <a:cs typeface="Calibri"/>
            </a:endParaRPr>
          </a:p>
          <a:p>
            <a:pPr marL="341610">
              <a:spcBef>
                <a:spcPts val="30"/>
              </a:spcBef>
            </a:pPr>
            <a:r>
              <a:rPr spc="5" dirty="0">
                <a:latin typeface="Calibri"/>
                <a:cs typeface="Calibri"/>
              </a:rPr>
              <a:t>không </a:t>
            </a:r>
            <a:r>
              <a:rPr dirty="0">
                <a:latin typeface="Calibri"/>
                <a:cs typeface="Calibri"/>
              </a:rPr>
              <a:t>cần </a:t>
            </a:r>
            <a:r>
              <a:rPr spc="5" dirty="0">
                <a:latin typeface="Calibri"/>
                <a:cs typeface="Calibri"/>
              </a:rPr>
              <a:t>đến</a:t>
            </a:r>
            <a:r>
              <a:rPr spc="-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javascript.</a:t>
            </a:r>
            <a:endParaRPr>
              <a:latin typeface="Calibri"/>
              <a:cs typeface="Calibri"/>
            </a:endParaRPr>
          </a:p>
          <a:p>
            <a:pPr>
              <a:spcBef>
                <a:spcPts val="19"/>
              </a:spcBef>
            </a:pPr>
            <a:endParaRPr sz="2400">
              <a:latin typeface="Times New Roman"/>
              <a:cs typeface="Times New Roman"/>
            </a:endParaRPr>
          </a:p>
          <a:p>
            <a:pPr marL="341610" indent="-326493"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pc="-30" dirty="0">
                <a:latin typeface="Calibri"/>
                <a:cs typeface="Calibri"/>
              </a:rPr>
              <a:t>Trong </a:t>
            </a:r>
            <a:r>
              <a:rPr dirty="0">
                <a:latin typeface="Calibri"/>
                <a:cs typeface="Calibri"/>
              </a:rPr>
              <a:t>HTML5 có thể sử </a:t>
            </a:r>
            <a:r>
              <a:rPr spc="5" dirty="0">
                <a:latin typeface="Calibri"/>
                <a:cs typeface="Calibri"/>
              </a:rPr>
              <a:t>dụng </a:t>
            </a:r>
            <a:r>
              <a:rPr dirty="0">
                <a:latin typeface="Calibri"/>
                <a:cs typeface="Calibri"/>
              </a:rPr>
              <a:t>các loại input </a:t>
            </a:r>
            <a:r>
              <a:rPr spc="5" dirty="0">
                <a:latin typeface="Calibri"/>
                <a:cs typeface="Calibri"/>
              </a:rPr>
              <a:t>cho một </a:t>
            </a:r>
            <a:r>
              <a:rPr spc="-5" dirty="0">
                <a:latin typeface="Calibri"/>
                <a:cs typeface="Calibri"/>
              </a:rPr>
              <a:t>form </a:t>
            </a:r>
            <a:r>
              <a:rPr dirty="0">
                <a:latin typeface="Calibri"/>
                <a:cs typeface="Calibri"/>
              </a:rPr>
              <a:t>để</a:t>
            </a:r>
            <a:r>
              <a:rPr spc="-1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submit.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10</a:t>
            </a:r>
            <a:r>
              <a:rPr lang="vi-VN" smtClean="0"/>
              <a:t> -</a:t>
            </a:r>
            <a:r>
              <a:rPr lang="en-US" smtClean="0"/>
              <a:t> HTML Forms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95075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7" y="49501"/>
            <a:ext cx="4572847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phần tử</a:t>
            </a:r>
            <a:r>
              <a:rPr spc="-95" dirty="0"/>
              <a:t> </a:t>
            </a:r>
            <a:r>
              <a:rPr spc="-19" dirty="0"/>
              <a:t>mới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5" y="856870"/>
            <a:ext cx="10419927" cy="1005766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lnSpc>
                <a:spcPts val="2572"/>
              </a:lnSpc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HTML5</a:t>
            </a:r>
            <a:r>
              <a:rPr spc="2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đã</a:t>
            </a:r>
            <a:r>
              <a:rPr spc="2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giới</a:t>
            </a:r>
            <a:r>
              <a:rPr spc="2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thiệu</a:t>
            </a:r>
            <a:r>
              <a:rPr spc="225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một</a:t>
            </a:r>
            <a:r>
              <a:rPr spc="2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loạt</a:t>
            </a:r>
            <a:r>
              <a:rPr spc="21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các</a:t>
            </a:r>
            <a:r>
              <a:rPr spc="2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phần</a:t>
            </a:r>
            <a:r>
              <a:rPr spc="2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tử</a:t>
            </a:r>
            <a:r>
              <a:rPr spc="2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mới</a:t>
            </a:r>
            <a:r>
              <a:rPr spc="2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được</a:t>
            </a:r>
            <a:r>
              <a:rPr spc="23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mở</a:t>
            </a:r>
            <a:r>
              <a:rPr spc="239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rộng</a:t>
            </a:r>
            <a:r>
              <a:rPr spc="2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các</a:t>
            </a:r>
            <a:r>
              <a:rPr spc="2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tùy</a:t>
            </a:r>
            <a:r>
              <a:rPr spc="2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chọn</a:t>
            </a:r>
            <a:endParaRPr>
              <a:latin typeface="Calibri"/>
              <a:cs typeface="Calibri"/>
            </a:endParaRPr>
          </a:p>
          <a:p>
            <a:pPr marL="341610">
              <a:lnSpc>
                <a:spcPts val="2482"/>
              </a:lnSpc>
            </a:pPr>
            <a:r>
              <a:rPr spc="5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số </a:t>
            </a:r>
            <a:r>
              <a:rPr spc="5" dirty="0">
                <a:latin typeface="Calibri"/>
                <a:cs typeface="Calibri"/>
              </a:rPr>
              <a:t>lượng </a:t>
            </a:r>
            <a:r>
              <a:rPr dirty="0">
                <a:latin typeface="Calibri"/>
                <a:cs typeface="Calibri"/>
              </a:rPr>
              <a:t>nhiều hơn các phần tử liên quan </a:t>
            </a:r>
            <a:r>
              <a:rPr spc="5" dirty="0">
                <a:latin typeface="Calibri"/>
                <a:cs typeface="Calibri"/>
              </a:rPr>
              <a:t>đến input</a:t>
            </a:r>
            <a:r>
              <a:rPr spc="-35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form.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553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Bảng sau liệt </a:t>
            </a:r>
            <a:r>
              <a:rPr spc="-24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phần tử </a:t>
            </a:r>
            <a:r>
              <a:rPr spc="5" dirty="0">
                <a:latin typeface="Calibri"/>
                <a:cs typeface="Calibri"/>
              </a:rPr>
              <a:t>mới </a:t>
            </a:r>
            <a:r>
              <a:rPr dirty="0">
                <a:latin typeface="Calibri"/>
                <a:cs typeface="Calibri"/>
              </a:rPr>
              <a:t>trong</a:t>
            </a:r>
            <a:r>
              <a:rPr spc="10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HTML5.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2640" y="2202178"/>
            <a:ext cx="10511536" cy="32324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801398"/>
              </p:ext>
            </p:extLst>
          </p:nvPr>
        </p:nvGraphicFramePr>
        <p:xfrm>
          <a:off x="812799" y="2209801"/>
          <a:ext cx="10464800" cy="33551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74994"/>
                <a:gridCol w="8189806"/>
              </a:tblGrid>
              <a:tr h="579120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Kiểu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dữ</a:t>
                      </a:r>
                      <a:r>
                        <a:rPr sz="1600" b="1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liệu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93674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116839" algn="ctr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93674" marB="0">
                    <a:solidFill>
                      <a:srgbClr val="943735"/>
                    </a:solidFill>
                  </a:tcPr>
                </a:tc>
              </a:tr>
              <a:tr h="56832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800" spc="5" dirty="0">
                          <a:latin typeface="Courier New"/>
                          <a:cs typeface="Courier New"/>
                        </a:rPr>
                        <a:t>progress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5240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207010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Arial"/>
                          <a:cs typeface="Arial"/>
                        </a:rPr>
                        <a:t>Đại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diện cho tiến trình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hoàn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thành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một nhiệm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vụ trên</a:t>
                      </a:r>
                      <a:r>
                        <a:rPr sz="1600" spc="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trang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solidFill>
                      <a:srgbClr val="D6E3BC"/>
                    </a:solidFill>
                  </a:tcPr>
                </a:tc>
              </a:tr>
              <a:tr h="64389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1800" spc="5" dirty="0">
                          <a:latin typeface="Courier New"/>
                          <a:cs typeface="Courier New"/>
                        </a:rPr>
                        <a:t>meter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53035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2070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spc="-10" dirty="0">
                          <a:latin typeface="Arial"/>
                          <a:cs typeface="Arial"/>
                        </a:rPr>
                        <a:t>Đại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diện cho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một quy mô phạm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vi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được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biết</a:t>
                      </a:r>
                      <a:r>
                        <a:rPr sz="1600" spc="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đến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solidFill>
                      <a:srgbClr val="F1DCDB"/>
                    </a:solidFill>
                  </a:tcPr>
                </a:tc>
              </a:tr>
              <a:tr h="95867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1800" spc="5" dirty="0">
                          <a:latin typeface="Courier New"/>
                          <a:cs typeface="Courier New"/>
                        </a:rPr>
                        <a:t>datalist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5303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207010" marR="316865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Arial"/>
                          <a:cs typeface="Arial"/>
                        </a:rPr>
                        <a:t>Đại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diện cho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một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tập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hợp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các tùy chọn sử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dụng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với danh sách  thuộc tính để làm một điều khiển</a:t>
                      </a:r>
                      <a:r>
                        <a:rPr sz="16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dropdown-list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541" marB="0">
                    <a:solidFill>
                      <a:srgbClr val="D6E3BC"/>
                    </a:solidFill>
                  </a:tcPr>
                </a:tc>
              </a:tr>
              <a:tr h="60515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1800" spc="0" dirty="0">
                          <a:latin typeface="Courier New"/>
                          <a:cs typeface="Courier New"/>
                        </a:rPr>
                        <a:t>output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53035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207010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Arial"/>
                          <a:cs typeface="Arial"/>
                        </a:rPr>
                        <a:t>Đại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diện cho kết quả của một phép</a:t>
                      </a:r>
                      <a:r>
                        <a:rPr sz="16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tính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541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10</a:t>
            </a:r>
            <a:r>
              <a:rPr lang="vi-VN" smtClean="0"/>
              <a:t> -</a:t>
            </a:r>
            <a:r>
              <a:rPr lang="en-US" smtClean="0"/>
              <a:t> HTML Forms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242067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" t="22343" r="2682" b="25428"/>
          <a:stretch/>
        </p:blipFill>
        <p:spPr>
          <a:xfrm>
            <a:off x="0" y="-2"/>
            <a:ext cx="12238039" cy="39243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301DAAA9-0579-4BCE-AD5C-42ECEE80825A}"/>
              </a:ext>
            </a:extLst>
          </p:cNvPr>
          <p:cNvSpPr txBox="1"/>
          <p:nvPr/>
        </p:nvSpPr>
        <p:spPr>
          <a:xfrm>
            <a:off x="412376" y="4133675"/>
            <a:ext cx="11386111" cy="14773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6000" b="1" smtClean="0">
                <a:solidFill>
                  <a:srgbClr val="7030A0"/>
                </a:solidFill>
                <a:latin typeface="UTM Avo" panose="02040603050506020204" pitchFamily="18" charset="0"/>
              </a:rPr>
              <a:t>TRẢI NGHIỆM THỰC HÀNH</a:t>
            </a:r>
            <a:endParaRPr lang="en-US" sz="6000" b="1" dirty="0">
              <a:solidFill>
                <a:srgbClr val="7030A0"/>
              </a:solidFill>
              <a:latin typeface="UTM Avo" panose="02040603050506020204" pitchFamily="18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40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01DAAA9-0579-4BCE-AD5C-42ECEE80825A}"/>
              </a:ext>
            </a:extLst>
          </p:cNvPr>
          <p:cNvSpPr txBox="1"/>
          <p:nvPr/>
        </p:nvSpPr>
        <p:spPr>
          <a:xfrm>
            <a:off x="4275164" y="1776956"/>
            <a:ext cx="7055357" cy="79534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500" b="1" dirty="0" smtClean="0">
                <a:ln>
                  <a:solidFill>
                    <a:schemeClr val="bg1"/>
                  </a:solidFill>
                </a:ln>
                <a:solidFill>
                  <a:srgbClr val="600477"/>
                </a:solidFill>
                <a:latin typeface="UTM Avo" panose="02040603050506020204" pitchFamily="18" charset="0"/>
              </a:rPr>
              <a:t>TRÂN TRỌNG CẢM ƠN!</a:t>
            </a:r>
            <a:endParaRPr lang="en-US" sz="3500" b="1" dirty="0">
              <a:ln>
                <a:solidFill>
                  <a:schemeClr val="bg1"/>
                </a:solidFill>
              </a:ln>
              <a:solidFill>
                <a:srgbClr val="600477"/>
              </a:solidFill>
              <a:latin typeface="UTM Avo" panose="020406030505060202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1" y="675061"/>
            <a:ext cx="3777949" cy="467543"/>
          </a:xfrm>
          <a:prstGeom prst="rect">
            <a:avLst/>
          </a:prstGeom>
        </p:spPr>
      </p:pic>
      <p:sp>
        <p:nvSpPr>
          <p:cNvPr id="10" name="Google Shape;4741;p464"/>
          <p:cNvSpPr txBox="1">
            <a:spLocks/>
          </p:cNvSpPr>
          <p:nvPr/>
        </p:nvSpPr>
        <p:spPr>
          <a:xfrm>
            <a:off x="5772553" y="2929613"/>
            <a:ext cx="5991075" cy="40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</a:rPr>
              <a:t>238 </a:t>
            </a:r>
            <a:r>
              <a:rPr lang="en-US" sz="1800" b="1" dirty="0" err="1" smtClean="0">
                <a:latin typeface="Roboto"/>
              </a:rPr>
              <a:t>Hoàng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Quốc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Việt</a:t>
            </a:r>
            <a:r>
              <a:rPr lang="en-US" sz="1800" b="1" dirty="0" smtClean="0">
                <a:latin typeface="Roboto"/>
              </a:rPr>
              <a:t>, </a:t>
            </a:r>
            <a:r>
              <a:rPr lang="en-US" sz="1800" b="1" dirty="0" err="1" smtClean="0">
                <a:latin typeface="Roboto"/>
              </a:rPr>
              <a:t>Bắc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Từ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Liêm</a:t>
            </a:r>
            <a:r>
              <a:rPr lang="en-US" sz="1800" b="1" dirty="0" smtClean="0">
                <a:latin typeface="Roboto"/>
              </a:rPr>
              <a:t>, </a:t>
            </a:r>
            <a:r>
              <a:rPr lang="en-US" sz="1800" b="1" dirty="0" err="1" smtClean="0">
                <a:latin typeface="Roboto"/>
              </a:rPr>
              <a:t>Hà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Nội</a:t>
            </a:r>
            <a:endParaRPr lang="vi-VN" sz="1800" b="1" dirty="0">
              <a:latin typeface="Roboto"/>
            </a:endParaRPr>
          </a:p>
        </p:txBody>
      </p:sp>
      <p:sp>
        <p:nvSpPr>
          <p:cNvPr id="11" name="Google Shape;4742;p464"/>
          <p:cNvSpPr txBox="1">
            <a:spLocks/>
          </p:cNvSpPr>
          <p:nvPr/>
        </p:nvSpPr>
        <p:spPr>
          <a:xfrm>
            <a:off x="5772553" y="3520137"/>
            <a:ext cx="369520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</a:rPr>
              <a:t>0968.27.6996</a:t>
            </a:r>
            <a:endParaRPr lang="en-US" sz="1800" b="1" dirty="0">
              <a:latin typeface="Roboto"/>
            </a:endParaRPr>
          </a:p>
        </p:txBody>
      </p:sp>
      <p:sp>
        <p:nvSpPr>
          <p:cNvPr id="12" name="Google Shape;4743;p464"/>
          <p:cNvSpPr txBox="1">
            <a:spLocks/>
          </p:cNvSpPr>
          <p:nvPr/>
        </p:nvSpPr>
        <p:spPr>
          <a:xfrm>
            <a:off x="5772553" y="4166421"/>
            <a:ext cx="48639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  <a:hlinkClick r:id="rId3"/>
              </a:rPr>
              <a:t>tuyensinh@bachkhoa-aptech.edu.vn</a:t>
            </a:r>
            <a:endParaRPr lang="en-US" sz="1800" b="1" dirty="0">
              <a:latin typeface="Roboto"/>
            </a:endParaRPr>
          </a:p>
        </p:txBody>
      </p:sp>
      <p:pic>
        <p:nvPicPr>
          <p:cNvPr id="13" name="Google Shape;4745;p464" descr="Receiver"/>
          <p:cNvPicPr preferRelativeResize="0">
            <a:picLocks/>
          </p:cNvPicPr>
          <p:nvPr/>
        </p:nvPicPr>
        <p:blipFill rotWithShape="1">
          <a:blip r:embed="rId4">
            <a:alphaModFix/>
            <a:biLevel thresh="50000"/>
          </a:blip>
          <a:srcRect/>
          <a:stretch/>
        </p:blipFill>
        <p:spPr>
          <a:xfrm>
            <a:off x="5104559" y="3423731"/>
            <a:ext cx="469813" cy="46981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" name="Google Shape;4746;p464" descr="Envelope"/>
          <p:cNvPicPr preferRelativeResize="0">
            <a:picLocks/>
          </p:cNvPicPr>
          <p:nvPr/>
        </p:nvPicPr>
        <p:blipFill rotWithShape="1">
          <a:blip r:embed="rId5">
            <a:alphaModFix/>
            <a:biLevel thresh="50000"/>
          </a:blip>
          <a:srcRect/>
          <a:stretch/>
        </p:blipFill>
        <p:spPr>
          <a:xfrm>
            <a:off x="5104559" y="4070014"/>
            <a:ext cx="469813" cy="46981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" name="Google Shape;4748;p464" descr="User"/>
          <p:cNvPicPr preferRelativeResize="0">
            <a:picLocks/>
          </p:cNvPicPr>
          <p:nvPr/>
        </p:nvPicPr>
        <p:blipFill rotWithShape="1">
          <a:blip r:embed="rId6">
            <a:alphaModFix/>
            <a:biLevel thresh="50000"/>
          </a:blip>
          <a:srcRect/>
          <a:stretch/>
        </p:blipFill>
        <p:spPr>
          <a:xfrm>
            <a:off x="5104559" y="2833206"/>
            <a:ext cx="469813" cy="469812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6" name="Google Shape;4749;p464" descr="decorative element"/>
          <p:cNvCxnSpPr/>
          <p:nvPr/>
        </p:nvCxnSpPr>
        <p:spPr>
          <a:xfrm>
            <a:off x="5170080" y="3303018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7" name="Google Shape;4750;p464" descr="decorative element"/>
          <p:cNvCxnSpPr/>
          <p:nvPr/>
        </p:nvCxnSpPr>
        <p:spPr>
          <a:xfrm>
            <a:off x="5170080" y="3902174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8" name="Google Shape;4751;p464" descr="decorative element"/>
          <p:cNvCxnSpPr/>
          <p:nvPr/>
        </p:nvCxnSpPr>
        <p:spPr>
          <a:xfrm>
            <a:off x="5170080" y="4651474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9" name="Google Shape;4751;p464" descr="decorative element"/>
          <p:cNvCxnSpPr/>
          <p:nvPr/>
        </p:nvCxnSpPr>
        <p:spPr>
          <a:xfrm>
            <a:off x="5170080" y="5302637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20" name="Google Shape;4743;p464"/>
          <p:cNvSpPr txBox="1">
            <a:spLocks/>
          </p:cNvSpPr>
          <p:nvPr/>
        </p:nvSpPr>
        <p:spPr>
          <a:xfrm>
            <a:off x="5772553" y="4845294"/>
            <a:ext cx="48639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  <a:hlinkClick r:id="rId3"/>
              </a:rPr>
              <a:t>www.bachkhoa-aptech.edu.vn</a:t>
            </a:r>
            <a:endParaRPr lang="en-US" sz="1800" b="1" dirty="0">
              <a:latin typeface="Roboto"/>
            </a:endParaRPr>
          </a:p>
        </p:txBody>
      </p:sp>
      <p:pic>
        <p:nvPicPr>
          <p:cNvPr id="7170" name="Picture 2" descr="Káº¿t quáº£ hÃ¬nh áº£nh cho world icon PNG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321" y="4771421"/>
            <a:ext cx="424744" cy="4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01DAAA9-0579-4BCE-AD5C-42ECEE80825A}"/>
              </a:ext>
            </a:extLst>
          </p:cNvPr>
          <p:cNvSpPr txBox="1"/>
          <p:nvPr/>
        </p:nvSpPr>
        <p:spPr>
          <a:xfrm>
            <a:off x="4823737" y="701033"/>
            <a:ext cx="7128577" cy="39363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dirty="0" smtClean="0">
                <a:latin typeface="UTM Avo" panose="02040603050506020204" pitchFamily="18" charset="0"/>
              </a:rPr>
              <a:t>HỆ THỐNG ĐÀO TẠO CNTT QUỐC TẾ BACHKHOA - APTECH</a:t>
            </a:r>
            <a:endParaRPr lang="en-US" sz="1500" b="1" dirty="0">
              <a:latin typeface="UTM Avo" panose="0204060305050602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96" y="1878372"/>
            <a:ext cx="3744411" cy="373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4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7" y="49501"/>
            <a:ext cx="603758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</a:t>
            </a:r>
            <a:r>
              <a:rPr spc="-11" dirty="0"/>
              <a:t>loại </a:t>
            </a:r>
            <a:r>
              <a:rPr spc="-5" dirty="0"/>
              <a:t>input mới</a:t>
            </a:r>
            <a:r>
              <a:rPr spc="-54" dirty="0"/>
              <a:t> </a:t>
            </a:r>
            <a:r>
              <a:rPr spc="-5" dirty="0"/>
              <a:t>1-2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5" y="876046"/>
            <a:ext cx="10823787" cy="992942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lnSpc>
                <a:spcPts val="2572"/>
              </a:lnSpc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Phần </a:t>
            </a:r>
            <a:r>
              <a:rPr dirty="0">
                <a:latin typeface="Calibri"/>
                <a:cs typeface="Calibri"/>
              </a:rPr>
              <a:t>tử input là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trường </a:t>
            </a:r>
            <a:r>
              <a:rPr spc="5" dirty="0">
                <a:latin typeface="Calibri"/>
                <a:cs typeface="Calibri"/>
              </a:rPr>
              <a:t>dữ </a:t>
            </a:r>
            <a:r>
              <a:rPr dirty="0">
                <a:latin typeface="Calibri"/>
                <a:cs typeface="Calibri"/>
              </a:rPr>
              <a:t>liệu </a:t>
            </a:r>
            <a:r>
              <a:rPr spc="5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phép người </a:t>
            </a:r>
            <a:r>
              <a:rPr spc="5" dirty="0">
                <a:latin typeface="Calibri"/>
                <a:cs typeface="Calibri"/>
              </a:rPr>
              <a:t>dùng </a:t>
            </a:r>
            <a:r>
              <a:rPr dirty="0">
                <a:latin typeface="Calibri"/>
                <a:cs typeface="Calibri"/>
              </a:rPr>
              <a:t>sửa </a:t>
            </a:r>
            <a:r>
              <a:rPr spc="5" dirty="0">
                <a:latin typeface="Calibri"/>
                <a:cs typeface="Calibri"/>
              </a:rPr>
              <a:t>dữ </a:t>
            </a:r>
            <a:r>
              <a:rPr dirty="0">
                <a:latin typeface="Calibri"/>
                <a:cs typeface="Calibri"/>
              </a:rPr>
              <a:t>liệu trên</a:t>
            </a:r>
            <a:r>
              <a:rPr spc="-31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form.</a:t>
            </a:r>
            <a:endParaRPr>
              <a:latin typeface="Calibri"/>
              <a:cs typeface="Calibri"/>
            </a:endParaRPr>
          </a:p>
          <a:p>
            <a:pPr marL="341610" marR="6047" indent="-326493">
              <a:lnSpc>
                <a:spcPts val="2499"/>
              </a:lnSpc>
              <a:spcBef>
                <a:spcPts val="1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spc="5" dirty="0">
                <a:latin typeface="Calibri"/>
                <a:cs typeface="Calibri"/>
              </a:rPr>
              <a:t>Nó </a:t>
            </a:r>
            <a:r>
              <a:rPr dirty="0">
                <a:latin typeface="Calibri"/>
                <a:cs typeface="Calibri"/>
              </a:rPr>
              <a:t>có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thuộc tính type có </a:t>
            </a:r>
            <a:r>
              <a:rPr spc="-5" dirty="0">
                <a:latin typeface="Calibri"/>
                <a:cs typeface="Calibri"/>
              </a:rPr>
              <a:t>tên </a:t>
            </a:r>
            <a:r>
              <a:rPr dirty="0">
                <a:latin typeface="Calibri"/>
                <a:cs typeface="Calibri"/>
              </a:rPr>
              <a:t>kiểm soát các kiểu </a:t>
            </a:r>
            <a:r>
              <a:rPr spc="5" dirty="0">
                <a:latin typeface="Calibri"/>
                <a:cs typeface="Calibri"/>
              </a:rPr>
              <a:t>dữ </a:t>
            </a:r>
            <a:r>
              <a:rPr spc="-5" dirty="0">
                <a:latin typeface="Calibri"/>
                <a:cs typeface="Calibri"/>
              </a:rPr>
              <a:t>liệu </a:t>
            </a:r>
            <a:r>
              <a:rPr spc="-19" dirty="0">
                <a:latin typeface="Calibri"/>
                <a:cs typeface="Calibri"/>
              </a:rPr>
              <a:t>và </a:t>
            </a:r>
            <a:r>
              <a:rPr spc="5" dirty="0">
                <a:latin typeface="Calibri"/>
                <a:cs typeface="Calibri"/>
              </a:rPr>
              <a:t>đặc </a:t>
            </a:r>
            <a:r>
              <a:rPr dirty="0">
                <a:latin typeface="Calibri"/>
                <a:cs typeface="Calibri"/>
              </a:rPr>
              <a:t>điểm của các  </a:t>
            </a:r>
            <a:r>
              <a:rPr spc="5" dirty="0">
                <a:latin typeface="Calibri"/>
                <a:cs typeface="Calibri"/>
              </a:rPr>
              <a:t>phần </a:t>
            </a:r>
            <a:r>
              <a:rPr dirty="0">
                <a:latin typeface="Calibri"/>
                <a:cs typeface="Calibri"/>
              </a:rPr>
              <a:t>tử </a:t>
            </a:r>
            <a:r>
              <a:rPr spc="5" dirty="0">
                <a:latin typeface="Calibri"/>
                <a:cs typeface="Calibri"/>
              </a:rPr>
              <a:t>đầu</a:t>
            </a:r>
            <a:r>
              <a:rPr spc="-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vào.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398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Bảng dưới </a:t>
            </a:r>
            <a:r>
              <a:rPr spc="-5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liệt </a:t>
            </a:r>
            <a:r>
              <a:rPr spc="-24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loại input </a:t>
            </a:r>
            <a:r>
              <a:rPr spc="5" dirty="0">
                <a:latin typeface="Calibri"/>
                <a:cs typeface="Calibri"/>
              </a:rPr>
              <a:t>mới </a:t>
            </a:r>
            <a:r>
              <a:rPr dirty="0">
                <a:latin typeface="Calibri"/>
                <a:cs typeface="Calibri"/>
              </a:rPr>
              <a:t>được </a:t>
            </a:r>
            <a:r>
              <a:rPr spc="5" dirty="0">
                <a:latin typeface="Calibri"/>
                <a:cs typeface="Calibri"/>
              </a:rPr>
              <a:t>hỗ </a:t>
            </a:r>
            <a:r>
              <a:rPr spc="-5" dirty="0">
                <a:latin typeface="Calibri"/>
                <a:cs typeface="Calibri"/>
              </a:rPr>
              <a:t>trợ </a:t>
            </a:r>
            <a:r>
              <a:rPr dirty="0">
                <a:latin typeface="Calibri"/>
                <a:cs typeface="Calibri"/>
              </a:rPr>
              <a:t>bởi</a:t>
            </a:r>
            <a:r>
              <a:rPr spc="-2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HTML5.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2640" y="2354579"/>
            <a:ext cx="10511536" cy="35935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630669"/>
              </p:ext>
            </p:extLst>
          </p:nvPr>
        </p:nvGraphicFramePr>
        <p:xfrm>
          <a:off x="812799" y="2362201"/>
          <a:ext cx="10464801" cy="35706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3089"/>
                <a:gridCol w="7761712"/>
              </a:tblGrid>
              <a:tr h="579120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Loại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93674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306705" algn="ctr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93674" marB="0">
                    <a:solidFill>
                      <a:srgbClr val="943735"/>
                    </a:solidFill>
                  </a:tcPr>
                </a:tc>
              </a:tr>
              <a:tr h="56832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800" spc="5" dirty="0">
                          <a:latin typeface="Courier New"/>
                          <a:cs typeface="Courier New"/>
                        </a:rPr>
                        <a:t>email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5240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39687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800" spc="5" dirty="0">
                          <a:latin typeface="Courier New"/>
                          <a:cs typeface="Courier New"/>
                        </a:rPr>
                        <a:t>Cho </a:t>
                      </a:r>
                      <a:r>
                        <a:rPr sz="1800" spc="0" dirty="0">
                          <a:latin typeface="Courier New"/>
                          <a:cs typeface="Courier New"/>
                        </a:rPr>
                        <a:t>phép nhập dữ liệu kiểu</a:t>
                      </a:r>
                      <a:r>
                        <a:rPr sz="1800" spc="7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0" dirty="0">
                          <a:latin typeface="Courier New"/>
                          <a:cs typeface="Courier New"/>
                        </a:rPr>
                        <a:t>email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52401" marB="0">
                    <a:solidFill>
                      <a:srgbClr val="D6E3BC"/>
                    </a:solidFill>
                  </a:tcPr>
                </a:tc>
              </a:tr>
              <a:tr h="64389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1800" spc="5" dirty="0">
                          <a:latin typeface="Courier New"/>
                          <a:cs typeface="Courier New"/>
                        </a:rPr>
                        <a:t>search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53035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396875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1800" spc="5" dirty="0">
                          <a:latin typeface="Courier New"/>
                          <a:cs typeface="Courier New"/>
                        </a:rPr>
                        <a:t>Cho nhập </a:t>
                      </a:r>
                      <a:r>
                        <a:rPr sz="1800" spc="0" dirty="0">
                          <a:latin typeface="Courier New"/>
                          <a:cs typeface="Courier New"/>
                        </a:rPr>
                        <a:t>dữ </a:t>
                      </a:r>
                      <a:r>
                        <a:rPr sz="1800" spc="5" dirty="0">
                          <a:latin typeface="Courier New"/>
                          <a:cs typeface="Courier New"/>
                        </a:rPr>
                        <a:t>liệu tìm kiếm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53035" marB="0">
                    <a:solidFill>
                      <a:srgbClr val="F1DCDB"/>
                    </a:solidFill>
                  </a:tcPr>
                </a:tc>
              </a:tr>
              <a:tr h="56896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1800" spc="5" dirty="0">
                          <a:latin typeface="Courier New"/>
                          <a:cs typeface="Courier New"/>
                        </a:rPr>
                        <a:t>url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5303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396875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1800" spc="5" dirty="0">
                          <a:latin typeface="Courier New"/>
                          <a:cs typeface="Courier New"/>
                        </a:rPr>
                        <a:t>Cho </a:t>
                      </a:r>
                      <a:r>
                        <a:rPr sz="1800" spc="0" dirty="0">
                          <a:latin typeface="Courier New"/>
                          <a:cs typeface="Courier New"/>
                        </a:rPr>
                        <a:t>nhập dữ liệu kiểu</a:t>
                      </a:r>
                      <a:r>
                        <a:rPr sz="1800" spc="5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5" dirty="0">
                          <a:latin typeface="Courier New"/>
                          <a:cs typeface="Courier New"/>
                        </a:rPr>
                        <a:t>url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53035" marB="0">
                    <a:solidFill>
                      <a:srgbClr val="D6E3BC"/>
                    </a:solidFill>
                  </a:tcPr>
                </a:tc>
              </a:tr>
              <a:tr h="60515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1800" spc="5" dirty="0">
                          <a:latin typeface="Courier New"/>
                          <a:cs typeface="Courier New"/>
                        </a:rPr>
                        <a:t>tel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53035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396875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1800" spc="5" dirty="0">
                          <a:latin typeface="Courier New"/>
                          <a:cs typeface="Courier New"/>
                        </a:rPr>
                        <a:t>Cho nhập </a:t>
                      </a:r>
                      <a:r>
                        <a:rPr sz="1800" spc="0" dirty="0">
                          <a:latin typeface="Courier New"/>
                          <a:cs typeface="Courier New"/>
                        </a:rPr>
                        <a:t>dữ liệu kiểu</a:t>
                      </a:r>
                      <a:r>
                        <a:rPr sz="1800" spc="5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5" dirty="0">
                          <a:latin typeface="Courier New"/>
                          <a:cs typeface="Courier New"/>
                        </a:rPr>
                        <a:t>sđt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53035" marB="0">
                    <a:solidFill>
                      <a:srgbClr val="F1DCDB"/>
                    </a:solidFill>
                  </a:tcPr>
                </a:tc>
              </a:tr>
              <a:tr h="60515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1800" spc="0" dirty="0">
                          <a:latin typeface="Courier New"/>
                          <a:cs typeface="Courier New"/>
                        </a:rPr>
                        <a:t>number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5303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396875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1800" spc="5" dirty="0">
                          <a:latin typeface="Courier New"/>
                          <a:cs typeface="Courier New"/>
                        </a:rPr>
                        <a:t>Cho nhập </a:t>
                      </a:r>
                      <a:r>
                        <a:rPr sz="1800" spc="0" dirty="0">
                          <a:latin typeface="Courier New"/>
                          <a:cs typeface="Courier New"/>
                        </a:rPr>
                        <a:t>dữ liệu kiểu</a:t>
                      </a:r>
                      <a:r>
                        <a:rPr sz="1800" spc="5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800" spc="5" dirty="0">
                          <a:latin typeface="Courier New"/>
                          <a:cs typeface="Courier New"/>
                        </a:rPr>
                        <a:t>số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53035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10</a:t>
            </a:r>
            <a:r>
              <a:rPr lang="vi-VN" smtClean="0"/>
              <a:t> -</a:t>
            </a:r>
            <a:r>
              <a:rPr lang="en-US" smtClean="0"/>
              <a:t> HTML Forms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58658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7" y="95221"/>
            <a:ext cx="603758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Các </a:t>
            </a:r>
            <a:r>
              <a:rPr spc="-11" dirty="0"/>
              <a:t>loại </a:t>
            </a:r>
            <a:r>
              <a:rPr spc="-5" dirty="0"/>
              <a:t>input mới</a:t>
            </a:r>
            <a:r>
              <a:rPr spc="-54" dirty="0"/>
              <a:t> </a:t>
            </a:r>
            <a:r>
              <a:rPr spc="-5" dirty="0"/>
              <a:t>2-2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7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497840" y="906779"/>
            <a:ext cx="11425936" cy="54239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08000" y="914402"/>
          <a:ext cx="11379197" cy="54006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30312"/>
                <a:gridCol w="8448885"/>
              </a:tblGrid>
              <a:tr h="7010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  <a:p>
                      <a:pPr marL="14604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Loại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634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16510" algn="ctr">
                        <a:lnSpc>
                          <a:spcPct val="100000"/>
                        </a:lnSpc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943735"/>
                    </a:solidFill>
                  </a:tcPr>
                </a:tc>
              </a:tr>
              <a:tr h="56832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800" spc="5" dirty="0">
                          <a:latin typeface="Courier New"/>
                          <a:cs typeface="Courier New"/>
                        </a:rPr>
                        <a:t>range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5240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Đại diện cho một giá trị số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được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lựa chọn từ một loạt các con</a:t>
                      </a:r>
                      <a:r>
                        <a:rPr sz="1600" spc="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số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7319" marB="0">
                    <a:solidFill>
                      <a:srgbClr val="D6E3BC"/>
                    </a:solidFill>
                  </a:tcPr>
                </a:tc>
              </a:tr>
              <a:tr h="56896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800" spc="5" dirty="0">
                          <a:latin typeface="Courier New"/>
                          <a:cs typeface="Courier New"/>
                        </a:rPr>
                        <a:t>date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52401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Đại diện cho một lịch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được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thể hiện bất cứ khi nào sân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được</a:t>
                      </a:r>
                      <a:r>
                        <a:rPr sz="1600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nhấp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7319" marB="0">
                    <a:solidFill>
                      <a:srgbClr val="F1DCDB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800" spc="5" dirty="0">
                          <a:latin typeface="Courier New"/>
                          <a:cs typeface="Courier New"/>
                        </a:rPr>
                        <a:t>Week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5240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06680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Arial"/>
                          <a:cs typeface="Arial"/>
                        </a:rPr>
                        <a:t>Ngày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ở định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dạng year-week đại</a:t>
                      </a:r>
                      <a:r>
                        <a:rPr sz="16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diện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716" marB="0">
                    <a:solidFill>
                      <a:srgbClr val="D6E3BC"/>
                    </a:solidFill>
                  </a:tcPr>
                </a:tc>
              </a:tr>
              <a:tr h="56896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800" spc="5" dirty="0">
                          <a:latin typeface="Courier New"/>
                          <a:cs typeface="Courier New"/>
                        </a:rPr>
                        <a:t>month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52401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spc="-10" dirty="0">
                          <a:latin typeface="Arial"/>
                          <a:cs typeface="Arial"/>
                        </a:rPr>
                        <a:t>Giá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trị dạng</a:t>
                      </a:r>
                      <a:r>
                        <a:rPr sz="16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year-month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F1DCDB"/>
                    </a:solidFill>
                  </a:tcPr>
                </a:tc>
              </a:tr>
              <a:tr h="60515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1800" spc="5" dirty="0">
                          <a:latin typeface="Courier New"/>
                          <a:cs typeface="Courier New"/>
                        </a:rPr>
                        <a:t>time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5303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spc="-10" dirty="0">
                          <a:latin typeface="Arial"/>
                          <a:cs typeface="Arial"/>
                        </a:rPr>
                        <a:t>Giá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trị dạng hour and</a:t>
                      </a:r>
                      <a:r>
                        <a:rPr sz="16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minute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D6E3BC"/>
                    </a:solidFill>
                  </a:tcPr>
                </a:tc>
              </a:tr>
              <a:tr h="56832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1800" spc="5" dirty="0">
                          <a:latin typeface="Courier New"/>
                          <a:cs typeface="Courier New"/>
                        </a:rPr>
                        <a:t>datetime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53035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600" spc="-10" dirty="0">
                          <a:latin typeface="Arial"/>
                          <a:cs typeface="Arial"/>
                        </a:rPr>
                        <a:t>Giá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trị dạng ngày tháng đầy đủ theo</a:t>
                      </a:r>
                      <a:r>
                        <a:rPr sz="16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timezone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8590" marB="0">
                    <a:solidFill>
                      <a:srgbClr val="F1DCDB"/>
                    </a:solidFill>
                  </a:tcPr>
                </a:tc>
              </a:tr>
              <a:tr h="60515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1800" spc="0" dirty="0">
                          <a:latin typeface="Courier New"/>
                          <a:cs typeface="Courier New"/>
                        </a:rPr>
                        <a:t>datetime-local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5303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600" spc="-10" dirty="0">
                          <a:latin typeface="Arial"/>
                          <a:cs typeface="Arial"/>
                        </a:rPr>
                        <a:t>Giá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trị dang ngày tháng đầy đủ không the</a:t>
                      </a:r>
                      <a:r>
                        <a:rPr sz="1600" spc="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timezone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8590" marB="0">
                    <a:solidFill>
                      <a:srgbClr val="D6E3BC"/>
                    </a:solidFill>
                  </a:tcPr>
                </a:tc>
              </a:tr>
              <a:tr h="60515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1800" spc="5" dirty="0">
                          <a:latin typeface="Courier New"/>
                          <a:cs typeface="Courier New"/>
                        </a:rPr>
                        <a:t>color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53035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Biểu diễn điều khiển cho chọn màu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sắc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8590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10</a:t>
            </a:r>
            <a:r>
              <a:rPr lang="vi-VN" smtClean="0"/>
              <a:t> -</a:t>
            </a:r>
            <a:r>
              <a:rPr lang="en-US" smtClean="0"/>
              <a:t> HTML Forms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64905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7" y="95221"/>
            <a:ext cx="6193367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Một số </a:t>
            </a:r>
            <a:r>
              <a:rPr dirty="0"/>
              <a:t>thuộc </a:t>
            </a:r>
            <a:r>
              <a:rPr spc="-5" dirty="0"/>
              <a:t>tính</a:t>
            </a:r>
            <a:r>
              <a:rPr spc="-90" dirty="0"/>
              <a:t> </a:t>
            </a:r>
            <a:r>
              <a:rPr spc="-5" dirty="0"/>
              <a:t>mới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53625" y="780670"/>
            <a:ext cx="10823787" cy="1005766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lnSpc>
                <a:spcPts val="2572"/>
              </a:lnSpc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HTML5</a:t>
            </a:r>
            <a:r>
              <a:rPr spc="26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đã</a:t>
            </a:r>
            <a:r>
              <a:rPr spc="26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giới</a:t>
            </a:r>
            <a:r>
              <a:rPr spc="26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thiệu</a:t>
            </a:r>
            <a:r>
              <a:rPr spc="26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một</a:t>
            </a:r>
            <a:r>
              <a:rPr spc="2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số</a:t>
            </a:r>
            <a:r>
              <a:rPr spc="2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thuộc</a:t>
            </a:r>
            <a:r>
              <a:rPr spc="26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tính</a:t>
            </a:r>
            <a:r>
              <a:rPr spc="26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mới</a:t>
            </a:r>
            <a:r>
              <a:rPr spc="24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có</a:t>
            </a:r>
            <a:r>
              <a:rPr spc="2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thể</a:t>
            </a:r>
            <a:r>
              <a:rPr spc="26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được</a:t>
            </a:r>
            <a:r>
              <a:rPr spc="2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sử</a:t>
            </a:r>
            <a:r>
              <a:rPr spc="24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dụng</a:t>
            </a:r>
            <a:r>
              <a:rPr spc="25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với</a:t>
            </a:r>
            <a:r>
              <a:rPr spc="26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phần</a:t>
            </a:r>
            <a:r>
              <a:rPr spc="2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tử</a:t>
            </a:r>
            <a:endParaRPr>
              <a:latin typeface="Calibri"/>
              <a:cs typeface="Calibri"/>
            </a:endParaRPr>
          </a:p>
          <a:p>
            <a:pPr marL="341610">
              <a:lnSpc>
                <a:spcPts val="2482"/>
              </a:lnSpc>
            </a:pPr>
            <a:r>
              <a:rPr spc="5" dirty="0">
                <a:latin typeface="Calibri"/>
                <a:cs typeface="Calibri"/>
              </a:rPr>
              <a:t>input </a:t>
            </a:r>
            <a:r>
              <a:rPr spc="-5" dirty="0">
                <a:latin typeface="Calibri"/>
                <a:cs typeface="Calibri"/>
              </a:rPr>
              <a:t>form. </a:t>
            </a:r>
            <a:r>
              <a:rPr dirty="0">
                <a:latin typeface="Calibri"/>
                <a:cs typeface="Calibri"/>
              </a:rPr>
              <a:t>Thuộc tính giúp các phần tử thực hiện nhiệm vụ của</a:t>
            </a:r>
            <a:r>
              <a:rPr spc="-290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mình.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553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Bảng sau liệt </a:t>
            </a:r>
            <a:r>
              <a:rPr spc="-24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5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</a:t>
            </a:r>
            <a:r>
              <a:rPr spc="5" dirty="0">
                <a:latin typeface="Calibri"/>
                <a:cs typeface="Calibri"/>
              </a:rPr>
              <a:t>mới </a:t>
            </a:r>
            <a:r>
              <a:rPr dirty="0">
                <a:latin typeface="Calibri"/>
                <a:cs typeface="Calibri"/>
              </a:rPr>
              <a:t>trong</a:t>
            </a:r>
            <a:r>
              <a:rPr spc="-17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HTML5.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2640" y="1815084"/>
            <a:ext cx="11019537" cy="43769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696896"/>
              </p:ext>
            </p:extLst>
          </p:nvPr>
        </p:nvGraphicFramePr>
        <p:xfrm>
          <a:off x="812800" y="1822832"/>
          <a:ext cx="10971951" cy="43529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87599"/>
                <a:gridCol w="8584352"/>
              </a:tblGrid>
              <a:tr h="700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  <a:p>
                      <a:pPr marL="38100" algn="ctr">
                        <a:lnSpc>
                          <a:spcPct val="100000"/>
                        </a:lnSpc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Loại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387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943735"/>
                    </a:solidFill>
                  </a:tcPr>
                </a:tc>
              </a:tr>
              <a:tr h="73152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800" spc="0" dirty="0">
                          <a:latin typeface="Courier New"/>
                          <a:cs typeface="Courier New"/>
                        </a:rPr>
                        <a:t>placeholder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5240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Đại diện cho một gợi ý giúp người dùng nhập dữ liệu chính </a:t>
                      </a:r>
                      <a:r>
                        <a:rPr sz="1600" spc="-10" dirty="0" err="1">
                          <a:latin typeface="Arial"/>
                          <a:cs typeface="Arial"/>
                        </a:rPr>
                        <a:t>xác</a:t>
                      </a:r>
                      <a:r>
                        <a:rPr sz="1600" spc="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 err="1" smtClean="0">
                          <a:latin typeface="Arial"/>
                          <a:cs typeface="Arial"/>
                        </a:rPr>
                        <a:t>trong</a:t>
                      </a:r>
                      <a:r>
                        <a:rPr lang="vi-VN" sz="1600" spc="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 err="1" smtClean="0">
                          <a:latin typeface="Arial"/>
                          <a:cs typeface="Arial"/>
                        </a:rPr>
                        <a:t>lĩnh</a:t>
                      </a:r>
                      <a:r>
                        <a:rPr sz="1600" spc="-1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vực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này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47319" marB="0">
                    <a:solidFill>
                      <a:srgbClr val="D6E3BC"/>
                    </a:solidFill>
                  </a:tcPr>
                </a:tc>
              </a:tr>
              <a:tr h="56832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800" spc="5" dirty="0">
                          <a:latin typeface="Courier New"/>
                          <a:cs typeface="Courier New"/>
                        </a:rPr>
                        <a:t>required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52401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Bắt buộc phải nhập dữ liệu đầu</a:t>
                      </a:r>
                      <a:r>
                        <a:rPr sz="16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vào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F1DCDB"/>
                    </a:solidFill>
                  </a:tcPr>
                </a:tc>
              </a:tr>
              <a:tr h="56896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1800" spc="5" dirty="0">
                          <a:latin typeface="Courier New"/>
                          <a:cs typeface="Courier New"/>
                        </a:rPr>
                        <a:t>multiple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5303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Cho phép nhập nhiều giá trị vào trong một phần</a:t>
                      </a:r>
                      <a:r>
                        <a:rPr sz="16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tử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7956" marB="0">
                    <a:solidFill>
                      <a:srgbClr val="D6E3BC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1800" spc="0" dirty="0">
                          <a:latin typeface="Courier New"/>
                          <a:cs typeface="Courier New"/>
                        </a:rPr>
                        <a:t>autofocus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53035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29539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Đặt con trỏ vào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phần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tử input khi tải</a:t>
                      </a:r>
                      <a:r>
                        <a:rPr sz="16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trang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solidFill>
                      <a:srgbClr val="F1DCDB"/>
                    </a:solidFill>
                  </a:tcPr>
                </a:tc>
              </a:tr>
              <a:tr h="60515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1800" spc="0" dirty="0">
                          <a:latin typeface="Courier New"/>
                          <a:cs typeface="Courier New"/>
                        </a:rPr>
                        <a:t>pattern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5303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Đại diện cho một biểu thức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quy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tắc để xác định giá trị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nhập</a:t>
                      </a:r>
                      <a:r>
                        <a:rPr sz="1600" spc="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vào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8590" marB="0">
                    <a:solidFill>
                      <a:srgbClr val="D6E3BC"/>
                    </a:solidFill>
                  </a:tcPr>
                </a:tc>
              </a:tr>
              <a:tr h="56896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1800" spc="5" dirty="0">
                          <a:latin typeface="Courier New"/>
                          <a:cs typeface="Courier New"/>
                        </a:rPr>
                        <a:t>form</a:t>
                      </a:r>
                      <a:endParaRPr sz="1800">
                        <a:latin typeface="Courier New"/>
                        <a:cs typeface="Courier New"/>
                      </a:endParaRPr>
                    </a:p>
                  </a:txBody>
                  <a:tcPr marL="0" marR="0" marT="153035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600" spc="-5" dirty="0">
                          <a:latin typeface="Arial"/>
                          <a:cs typeface="Arial"/>
                        </a:rPr>
                        <a:t>Cho phép các phần tử tham chiếu đến form chứa</a:t>
                      </a:r>
                      <a:r>
                        <a:rPr sz="1600" spc="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nó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48590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10</a:t>
            </a:r>
            <a:r>
              <a:rPr lang="vi-VN" smtClean="0"/>
              <a:t> -</a:t>
            </a:r>
            <a:r>
              <a:rPr lang="en-US" smtClean="0"/>
              <a:t> HTML Forms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31692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987" y="26641"/>
            <a:ext cx="8503073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spc="-5" dirty="0"/>
              <a:t>Kiểm </a:t>
            </a:r>
            <a:r>
              <a:rPr spc="-41" dirty="0"/>
              <a:t>tra </a:t>
            </a:r>
            <a:r>
              <a:rPr spc="-5" dirty="0"/>
              <a:t>hợp lệ</a:t>
            </a:r>
            <a:r>
              <a:rPr spc="-30" dirty="0"/>
              <a:t> </a:t>
            </a:r>
            <a:r>
              <a:rPr spc="-19" dirty="0"/>
              <a:t>Browser-based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9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407417" y="694184"/>
            <a:ext cx="11352205" cy="777239"/>
          </a:xfrm>
          <a:custGeom>
            <a:avLst/>
            <a:gdLst/>
            <a:ahLst/>
            <a:cxnLst/>
            <a:rect l="l" t="t" r="r" b="b"/>
            <a:pathLst>
              <a:path w="8382000" h="777239">
                <a:moveTo>
                  <a:pt x="8252460" y="0"/>
                </a:moveTo>
                <a:lnTo>
                  <a:pt x="129539" y="0"/>
                </a:lnTo>
                <a:lnTo>
                  <a:pt x="79118" y="10185"/>
                </a:lnTo>
                <a:lnTo>
                  <a:pt x="37942" y="37957"/>
                </a:lnTo>
                <a:lnTo>
                  <a:pt x="10180" y="79134"/>
                </a:lnTo>
                <a:lnTo>
                  <a:pt x="0" y="129539"/>
                </a:lnTo>
                <a:lnTo>
                  <a:pt x="0" y="647700"/>
                </a:lnTo>
                <a:lnTo>
                  <a:pt x="10180" y="698105"/>
                </a:lnTo>
                <a:lnTo>
                  <a:pt x="37942" y="739282"/>
                </a:lnTo>
                <a:lnTo>
                  <a:pt x="79118" y="767054"/>
                </a:lnTo>
                <a:lnTo>
                  <a:pt x="129539" y="777239"/>
                </a:lnTo>
                <a:lnTo>
                  <a:pt x="8252460" y="777239"/>
                </a:lnTo>
                <a:lnTo>
                  <a:pt x="8302865" y="767054"/>
                </a:lnTo>
                <a:lnTo>
                  <a:pt x="8344042" y="739282"/>
                </a:lnTo>
                <a:lnTo>
                  <a:pt x="8371814" y="698105"/>
                </a:lnTo>
                <a:lnTo>
                  <a:pt x="8382000" y="647700"/>
                </a:lnTo>
                <a:lnTo>
                  <a:pt x="8382000" y="129539"/>
                </a:lnTo>
                <a:lnTo>
                  <a:pt x="8371814" y="79134"/>
                </a:lnTo>
                <a:lnTo>
                  <a:pt x="8344042" y="37957"/>
                </a:lnTo>
                <a:lnTo>
                  <a:pt x="8302865" y="10185"/>
                </a:lnTo>
                <a:lnTo>
                  <a:pt x="8252460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7417" y="1780794"/>
            <a:ext cx="11352205" cy="757555"/>
          </a:xfrm>
          <a:custGeom>
            <a:avLst/>
            <a:gdLst/>
            <a:ahLst/>
            <a:cxnLst/>
            <a:rect l="l" t="t" r="r" b="b"/>
            <a:pathLst>
              <a:path w="8382000" h="757555">
                <a:moveTo>
                  <a:pt x="8255762" y="0"/>
                </a:moveTo>
                <a:lnTo>
                  <a:pt x="126238" y="0"/>
                </a:lnTo>
                <a:lnTo>
                  <a:pt x="77098" y="9919"/>
                </a:lnTo>
                <a:lnTo>
                  <a:pt x="36972" y="36972"/>
                </a:lnTo>
                <a:lnTo>
                  <a:pt x="9919" y="77098"/>
                </a:lnTo>
                <a:lnTo>
                  <a:pt x="0" y="126237"/>
                </a:lnTo>
                <a:lnTo>
                  <a:pt x="0" y="631189"/>
                </a:lnTo>
                <a:lnTo>
                  <a:pt x="9919" y="680329"/>
                </a:lnTo>
                <a:lnTo>
                  <a:pt x="36972" y="720455"/>
                </a:lnTo>
                <a:lnTo>
                  <a:pt x="77098" y="747508"/>
                </a:lnTo>
                <a:lnTo>
                  <a:pt x="126238" y="757427"/>
                </a:lnTo>
                <a:lnTo>
                  <a:pt x="8255762" y="757427"/>
                </a:lnTo>
                <a:lnTo>
                  <a:pt x="8304901" y="747508"/>
                </a:lnTo>
                <a:lnTo>
                  <a:pt x="8345027" y="720455"/>
                </a:lnTo>
                <a:lnTo>
                  <a:pt x="8372080" y="680329"/>
                </a:lnTo>
                <a:lnTo>
                  <a:pt x="8382000" y="631189"/>
                </a:lnTo>
                <a:lnTo>
                  <a:pt x="8382000" y="126237"/>
                </a:lnTo>
                <a:lnTo>
                  <a:pt x="8372080" y="77098"/>
                </a:lnTo>
                <a:lnTo>
                  <a:pt x="8345027" y="36972"/>
                </a:lnTo>
                <a:lnTo>
                  <a:pt x="8304901" y="9919"/>
                </a:lnTo>
                <a:lnTo>
                  <a:pt x="825576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7417" y="2974848"/>
            <a:ext cx="11352205" cy="695325"/>
          </a:xfrm>
          <a:custGeom>
            <a:avLst/>
            <a:gdLst/>
            <a:ahLst/>
            <a:cxnLst/>
            <a:rect l="l" t="t" r="r" b="b"/>
            <a:pathLst>
              <a:path w="8382000" h="695325">
                <a:moveTo>
                  <a:pt x="8266176" y="0"/>
                </a:moveTo>
                <a:lnTo>
                  <a:pt x="115824" y="0"/>
                </a:lnTo>
                <a:lnTo>
                  <a:pt x="70739" y="9096"/>
                </a:lnTo>
                <a:lnTo>
                  <a:pt x="33923" y="33909"/>
                </a:lnTo>
                <a:lnTo>
                  <a:pt x="9101" y="70723"/>
                </a:lnTo>
                <a:lnTo>
                  <a:pt x="0" y="115824"/>
                </a:lnTo>
                <a:lnTo>
                  <a:pt x="0" y="579120"/>
                </a:lnTo>
                <a:lnTo>
                  <a:pt x="9101" y="624220"/>
                </a:lnTo>
                <a:lnTo>
                  <a:pt x="33923" y="661035"/>
                </a:lnTo>
                <a:lnTo>
                  <a:pt x="70739" y="685847"/>
                </a:lnTo>
                <a:lnTo>
                  <a:pt x="115824" y="694944"/>
                </a:lnTo>
                <a:lnTo>
                  <a:pt x="8266176" y="694944"/>
                </a:lnTo>
                <a:lnTo>
                  <a:pt x="8311276" y="685847"/>
                </a:lnTo>
                <a:lnTo>
                  <a:pt x="8348091" y="661035"/>
                </a:lnTo>
                <a:lnTo>
                  <a:pt x="8372903" y="624220"/>
                </a:lnTo>
                <a:lnTo>
                  <a:pt x="8382000" y="579120"/>
                </a:lnTo>
                <a:lnTo>
                  <a:pt x="8382000" y="115824"/>
                </a:lnTo>
                <a:lnTo>
                  <a:pt x="8372903" y="70723"/>
                </a:lnTo>
                <a:lnTo>
                  <a:pt x="8348091" y="33909"/>
                </a:lnTo>
                <a:lnTo>
                  <a:pt x="8311276" y="9096"/>
                </a:lnTo>
                <a:lnTo>
                  <a:pt x="8266176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7417" y="4226054"/>
            <a:ext cx="11352205" cy="680084"/>
          </a:xfrm>
          <a:custGeom>
            <a:avLst/>
            <a:gdLst/>
            <a:ahLst/>
            <a:cxnLst/>
            <a:rect l="l" t="t" r="r" b="b"/>
            <a:pathLst>
              <a:path w="8382000" h="680085">
                <a:moveTo>
                  <a:pt x="8268716" y="0"/>
                </a:moveTo>
                <a:lnTo>
                  <a:pt x="113283" y="0"/>
                </a:lnTo>
                <a:lnTo>
                  <a:pt x="69190" y="8895"/>
                </a:lnTo>
                <a:lnTo>
                  <a:pt x="33181" y="33162"/>
                </a:lnTo>
                <a:lnTo>
                  <a:pt x="8903" y="69169"/>
                </a:lnTo>
                <a:lnTo>
                  <a:pt x="0" y="113283"/>
                </a:lnTo>
                <a:lnTo>
                  <a:pt x="0" y="566419"/>
                </a:lnTo>
                <a:lnTo>
                  <a:pt x="8903" y="610534"/>
                </a:lnTo>
                <a:lnTo>
                  <a:pt x="33181" y="646541"/>
                </a:lnTo>
                <a:lnTo>
                  <a:pt x="69190" y="670808"/>
                </a:lnTo>
                <a:lnTo>
                  <a:pt x="113283" y="679703"/>
                </a:lnTo>
                <a:lnTo>
                  <a:pt x="8268716" y="679703"/>
                </a:lnTo>
                <a:lnTo>
                  <a:pt x="8312830" y="670808"/>
                </a:lnTo>
                <a:lnTo>
                  <a:pt x="8348837" y="646541"/>
                </a:lnTo>
                <a:lnTo>
                  <a:pt x="8373104" y="610534"/>
                </a:lnTo>
                <a:lnTo>
                  <a:pt x="8382000" y="566419"/>
                </a:lnTo>
                <a:lnTo>
                  <a:pt x="8382000" y="113283"/>
                </a:lnTo>
                <a:lnTo>
                  <a:pt x="8373104" y="69169"/>
                </a:lnTo>
                <a:lnTo>
                  <a:pt x="8348837" y="33162"/>
                </a:lnTo>
                <a:lnTo>
                  <a:pt x="8312830" y="8895"/>
                </a:lnTo>
                <a:lnTo>
                  <a:pt x="8268716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7417" y="5308551"/>
            <a:ext cx="11352205" cy="864665"/>
          </a:xfrm>
          <a:custGeom>
            <a:avLst/>
            <a:gdLst/>
            <a:ahLst/>
            <a:cxnLst/>
            <a:rect l="l" t="t" r="r" b="b"/>
            <a:pathLst>
              <a:path w="8382000" h="745489">
                <a:moveTo>
                  <a:pt x="8257794" y="0"/>
                </a:moveTo>
                <a:lnTo>
                  <a:pt x="124206" y="0"/>
                </a:lnTo>
                <a:lnTo>
                  <a:pt x="75861" y="9763"/>
                </a:lnTo>
                <a:lnTo>
                  <a:pt x="36380" y="36385"/>
                </a:lnTo>
                <a:lnTo>
                  <a:pt x="9761" y="75866"/>
                </a:lnTo>
                <a:lnTo>
                  <a:pt x="0" y="124206"/>
                </a:lnTo>
                <a:lnTo>
                  <a:pt x="0" y="621030"/>
                </a:lnTo>
                <a:lnTo>
                  <a:pt x="9761" y="669374"/>
                </a:lnTo>
                <a:lnTo>
                  <a:pt x="36380" y="708855"/>
                </a:lnTo>
                <a:lnTo>
                  <a:pt x="75861" y="735474"/>
                </a:lnTo>
                <a:lnTo>
                  <a:pt x="124206" y="745236"/>
                </a:lnTo>
                <a:lnTo>
                  <a:pt x="8257794" y="745236"/>
                </a:lnTo>
                <a:lnTo>
                  <a:pt x="8306133" y="735474"/>
                </a:lnTo>
                <a:lnTo>
                  <a:pt x="8345614" y="708855"/>
                </a:lnTo>
                <a:lnTo>
                  <a:pt x="8372236" y="669374"/>
                </a:lnTo>
                <a:lnTo>
                  <a:pt x="8382000" y="621030"/>
                </a:lnTo>
                <a:lnTo>
                  <a:pt x="8382000" y="124206"/>
                </a:lnTo>
                <a:lnTo>
                  <a:pt x="8372236" y="75866"/>
                </a:lnTo>
                <a:lnTo>
                  <a:pt x="8345614" y="36385"/>
                </a:lnTo>
                <a:lnTo>
                  <a:pt x="8306133" y="9763"/>
                </a:lnTo>
                <a:lnTo>
                  <a:pt x="8257794" y="0"/>
                </a:lnTo>
                <a:close/>
              </a:path>
            </a:pathLst>
          </a:custGeom>
          <a:solidFill>
            <a:srgbClr val="C4BC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59496" y="677673"/>
            <a:ext cx="11200126" cy="5487982"/>
          </a:xfrm>
          <a:prstGeom prst="rect">
            <a:avLst/>
          </a:prstGeom>
        </p:spPr>
        <p:txBody>
          <a:bodyPr vert="horz" wrap="square" lIns="0" tIns="61219" rIns="0" bIns="0" rtlCol="0">
            <a:spAutoFit/>
          </a:bodyPr>
          <a:lstStyle/>
          <a:p>
            <a:pPr marL="20407" marR="11338">
              <a:lnSpc>
                <a:spcPts val="2225"/>
              </a:lnSpc>
              <a:spcBef>
                <a:spcPts val="483"/>
              </a:spcBef>
            </a:pPr>
            <a:r>
              <a:rPr spc="-5" dirty="0">
                <a:latin typeface="Arial"/>
                <a:cs typeface="Arial"/>
              </a:rPr>
              <a:t>HTML4 hỗ </a:t>
            </a:r>
            <a:r>
              <a:rPr dirty="0">
                <a:latin typeface="Arial"/>
                <a:cs typeface="Arial"/>
              </a:rPr>
              <a:t>trợ </a:t>
            </a:r>
            <a:r>
              <a:rPr spc="-5" dirty="0">
                <a:latin typeface="Arial"/>
                <a:cs typeface="Arial"/>
              </a:rPr>
              <a:t>việc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5" dirty="0">
                <a:latin typeface="Arial"/>
                <a:cs typeface="Arial"/>
              </a:rPr>
              <a:t>dụng </a:t>
            </a:r>
            <a:r>
              <a:rPr dirty="0">
                <a:latin typeface="Arial"/>
                <a:cs typeface="Arial"/>
              </a:rPr>
              <a:t>các tùy </a:t>
            </a:r>
            <a:r>
              <a:rPr spc="-5" dirty="0">
                <a:latin typeface="Arial"/>
                <a:cs typeface="Arial"/>
              </a:rPr>
              <a:t>chỉnh JavaScript hoặc </a:t>
            </a:r>
            <a:r>
              <a:rPr dirty="0">
                <a:latin typeface="Arial"/>
                <a:cs typeface="Arial"/>
              </a:rPr>
              <a:t>thư </a:t>
            </a:r>
            <a:r>
              <a:rPr spc="-5" dirty="0">
                <a:latin typeface="Arial"/>
                <a:cs typeface="Arial"/>
              </a:rPr>
              <a:t>viện để thực hiện  </a:t>
            </a:r>
            <a:r>
              <a:rPr spc="-11" dirty="0">
                <a:latin typeface="Arial"/>
                <a:cs typeface="Arial"/>
              </a:rPr>
              <a:t>xác </a:t>
            </a:r>
            <a:r>
              <a:rPr spc="-5" dirty="0">
                <a:latin typeface="Arial"/>
                <a:cs typeface="Arial"/>
              </a:rPr>
              <a:t>nhận </a:t>
            </a:r>
            <a:r>
              <a:rPr dirty="0">
                <a:latin typeface="Arial"/>
                <a:cs typeface="Arial"/>
              </a:rPr>
              <a:t>trên các </a:t>
            </a:r>
            <a:r>
              <a:rPr spc="-5" dirty="0">
                <a:latin typeface="Arial"/>
                <a:cs typeface="Arial"/>
              </a:rPr>
              <a:t>trình </a:t>
            </a:r>
            <a:r>
              <a:rPr spc="-11" dirty="0">
                <a:latin typeface="Arial"/>
                <a:cs typeface="Arial"/>
              </a:rPr>
              <a:t>duyệt </a:t>
            </a:r>
            <a:r>
              <a:rPr spc="-5" dirty="0">
                <a:latin typeface="Arial"/>
                <a:cs typeface="Arial"/>
              </a:rPr>
              <a:t>phía</a:t>
            </a:r>
            <a:r>
              <a:rPr spc="71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client.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18893" marR="162492">
              <a:lnSpc>
                <a:spcPts val="2225"/>
              </a:lnSpc>
              <a:spcBef>
                <a:spcPts val="2048"/>
              </a:spcBef>
            </a:pPr>
            <a:r>
              <a:rPr spc="-11" dirty="0">
                <a:latin typeface="Arial"/>
                <a:cs typeface="Arial"/>
              </a:rPr>
              <a:t>Những </a:t>
            </a:r>
            <a:r>
              <a:rPr spc="-5" dirty="0">
                <a:latin typeface="Arial"/>
                <a:cs typeface="Arial"/>
              </a:rPr>
              <a:t>kiểm chứng đảm bảo rằng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5" dirty="0">
                <a:latin typeface="Arial"/>
                <a:cs typeface="Arial"/>
              </a:rPr>
              <a:t>điều khiển </a:t>
            </a:r>
            <a:r>
              <a:rPr spc="-11" dirty="0">
                <a:latin typeface="Arial"/>
                <a:cs typeface="Arial"/>
              </a:rPr>
              <a:t>input </a:t>
            </a:r>
            <a:r>
              <a:rPr spc="-5" dirty="0">
                <a:latin typeface="Arial"/>
                <a:cs typeface="Arial"/>
              </a:rPr>
              <a:t>được kiểm tra trước </a:t>
            </a:r>
            <a:r>
              <a:rPr dirty="0">
                <a:latin typeface="Arial"/>
                <a:cs typeface="Arial"/>
              </a:rPr>
              <a:t>khi  </a:t>
            </a:r>
            <a:r>
              <a:rPr spc="-5" dirty="0">
                <a:latin typeface="Arial"/>
                <a:cs typeface="Arial"/>
              </a:rPr>
              <a:t>biểu mẫu được gửi đến máy </a:t>
            </a:r>
            <a:r>
              <a:rPr dirty="0">
                <a:latin typeface="Arial"/>
                <a:cs typeface="Arial"/>
              </a:rPr>
              <a:t>chủ </a:t>
            </a:r>
            <a:r>
              <a:rPr spc="-5" dirty="0">
                <a:latin typeface="Arial"/>
                <a:cs typeface="Arial"/>
              </a:rPr>
              <a:t>để </a:t>
            </a:r>
            <a:r>
              <a:rPr spc="-11" dirty="0">
                <a:latin typeface="Arial"/>
                <a:cs typeface="Arial"/>
              </a:rPr>
              <a:t>xử </a:t>
            </a:r>
            <a:r>
              <a:rPr spc="-5" dirty="0">
                <a:latin typeface="Arial"/>
                <a:cs typeface="Arial"/>
              </a:rPr>
              <a:t>lý</a:t>
            </a:r>
            <a:r>
              <a:rPr spc="71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tiếp.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15871" marR="374106">
              <a:lnSpc>
                <a:spcPts val="2225"/>
              </a:lnSpc>
              <a:spcBef>
                <a:spcPts val="2100"/>
              </a:spcBef>
            </a:pPr>
            <a:r>
              <a:rPr spc="-5" dirty="0">
                <a:latin typeface="Arial"/>
                <a:cs typeface="Arial"/>
              </a:rPr>
              <a:t>Các thuộc tính mới trong HTML5, chẳng hạn như required and pattern </a:t>
            </a:r>
            <a:r>
              <a:rPr dirty="0">
                <a:latin typeface="Arial"/>
                <a:cs typeface="Arial"/>
              </a:rPr>
              <a:t>có thể  </a:t>
            </a:r>
            <a:r>
              <a:rPr spc="-5" dirty="0">
                <a:latin typeface="Arial"/>
                <a:cs typeface="Arial"/>
              </a:rPr>
              <a:t>được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11" dirty="0">
                <a:latin typeface="Arial"/>
                <a:cs typeface="Arial"/>
              </a:rPr>
              <a:t>dụng </a:t>
            </a:r>
            <a:r>
              <a:rPr dirty="0">
                <a:latin typeface="Arial"/>
                <a:cs typeface="Arial"/>
              </a:rPr>
              <a:t>với các </a:t>
            </a:r>
            <a:r>
              <a:rPr spc="-5" dirty="0">
                <a:latin typeface="Arial"/>
                <a:cs typeface="Arial"/>
              </a:rPr>
              <a:t>điều khiển </a:t>
            </a:r>
            <a:r>
              <a:rPr spc="-11" dirty="0">
                <a:latin typeface="Arial"/>
                <a:cs typeface="Arial"/>
              </a:rPr>
              <a:t>input </a:t>
            </a:r>
            <a:r>
              <a:rPr spc="-5" dirty="0">
                <a:latin typeface="Arial"/>
                <a:cs typeface="Arial"/>
              </a:rPr>
              <a:t>để thực hiện việc kiểm tra đầu</a:t>
            </a:r>
            <a:r>
              <a:rPr spc="179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vào.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15114" marR="367305">
              <a:lnSpc>
                <a:spcPts val="2225"/>
              </a:lnSpc>
              <a:spcBef>
                <a:spcPts val="2105"/>
              </a:spcBef>
            </a:pPr>
            <a:r>
              <a:rPr spc="-5" dirty="0">
                <a:latin typeface="Arial"/>
                <a:cs typeface="Arial"/>
              </a:rPr>
              <a:t>Điều này làm giảm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5" dirty="0">
                <a:latin typeface="Arial"/>
                <a:cs typeface="Arial"/>
              </a:rPr>
              <a:t>nhà phát triển </a:t>
            </a:r>
            <a:r>
              <a:rPr spc="-19" dirty="0">
                <a:latin typeface="Arial"/>
                <a:cs typeface="Arial"/>
              </a:rPr>
              <a:t>Web </a:t>
            </a:r>
            <a:r>
              <a:rPr dirty="0">
                <a:latin typeface="Arial"/>
                <a:cs typeface="Arial"/>
              </a:rPr>
              <a:t>từ </a:t>
            </a:r>
            <a:r>
              <a:rPr spc="-5" dirty="0">
                <a:latin typeface="Arial"/>
                <a:cs typeface="Arial"/>
              </a:rPr>
              <a:t>viết mã JavaScript </a:t>
            </a:r>
            <a:r>
              <a:rPr dirty="0">
                <a:latin typeface="Arial"/>
                <a:cs typeface="Arial"/>
              </a:rPr>
              <a:t>tùy </a:t>
            </a:r>
            <a:r>
              <a:rPr spc="-5" dirty="0">
                <a:latin typeface="Arial"/>
                <a:cs typeface="Arial"/>
              </a:rPr>
              <a:t>chỉnh để  thực hiện </a:t>
            </a:r>
            <a:r>
              <a:rPr spc="-11" dirty="0">
                <a:latin typeface="Arial"/>
                <a:cs typeface="Arial"/>
              </a:rPr>
              <a:t>xác </a:t>
            </a:r>
            <a:r>
              <a:rPr spc="-5" dirty="0">
                <a:latin typeface="Arial"/>
                <a:cs typeface="Arial"/>
              </a:rPr>
              <a:t>nhận phía client </a:t>
            </a:r>
            <a:r>
              <a:rPr dirty="0">
                <a:latin typeface="Arial"/>
                <a:cs typeface="Arial"/>
              </a:rPr>
              <a:t>trên các </a:t>
            </a:r>
            <a:r>
              <a:rPr spc="-5" dirty="0">
                <a:latin typeface="Arial"/>
                <a:cs typeface="Arial"/>
              </a:rPr>
              <a:t>trang</a:t>
            </a:r>
            <a:r>
              <a:rPr spc="65" dirty="0">
                <a:latin typeface="Arial"/>
                <a:cs typeface="Arial"/>
              </a:rPr>
              <a:t> </a:t>
            </a:r>
            <a:r>
              <a:rPr spc="-19" dirty="0">
                <a:latin typeface="Arial"/>
                <a:cs typeface="Arial"/>
              </a:rPr>
              <a:t>web.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65"/>
              </a:spcBef>
            </a:pPr>
            <a:endParaRPr sz="3500" dirty="0">
              <a:latin typeface="Times New Roman"/>
              <a:cs typeface="Times New Roman"/>
            </a:endParaRPr>
          </a:p>
          <a:p>
            <a:pPr marL="18893" marR="6047">
              <a:lnSpc>
                <a:spcPct val="86400"/>
              </a:lnSpc>
            </a:pPr>
            <a:r>
              <a:rPr spc="-5" dirty="0">
                <a:latin typeface="Arial"/>
                <a:cs typeface="Arial"/>
              </a:rPr>
              <a:t>HTML5 cũng cung </a:t>
            </a:r>
            <a:r>
              <a:rPr dirty="0">
                <a:latin typeface="Arial"/>
                <a:cs typeface="Arial"/>
              </a:rPr>
              <a:t>cấp kỹ </a:t>
            </a:r>
            <a:r>
              <a:rPr spc="-5" dirty="0">
                <a:latin typeface="Arial"/>
                <a:cs typeface="Arial"/>
              </a:rPr>
              <a:t>thuật kiểm tra </a:t>
            </a:r>
            <a:r>
              <a:rPr dirty="0">
                <a:latin typeface="Arial"/>
                <a:cs typeface="Arial"/>
              </a:rPr>
              <a:t>tiên </a:t>
            </a:r>
            <a:r>
              <a:rPr spc="-5" dirty="0">
                <a:latin typeface="Arial"/>
                <a:cs typeface="Arial"/>
              </a:rPr>
              <a:t>tiến </a:t>
            </a:r>
            <a:r>
              <a:rPr dirty="0">
                <a:latin typeface="Arial"/>
                <a:cs typeface="Arial"/>
              </a:rPr>
              <a:t>có thể </a:t>
            </a:r>
            <a:r>
              <a:rPr spc="-5" dirty="0">
                <a:latin typeface="Arial"/>
                <a:cs typeface="Arial"/>
              </a:rPr>
              <a:t>được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11" dirty="0">
                <a:latin typeface="Arial"/>
                <a:cs typeface="Arial"/>
              </a:rPr>
              <a:t>dụng </a:t>
            </a:r>
            <a:r>
              <a:rPr dirty="0">
                <a:latin typeface="Arial"/>
                <a:cs typeface="Arial"/>
              </a:rPr>
              <a:t>với  </a:t>
            </a:r>
            <a:r>
              <a:rPr spc="-5" dirty="0">
                <a:latin typeface="Arial"/>
                <a:cs typeface="Arial"/>
              </a:rPr>
              <a:t>JavaScript để thiết lập quy </a:t>
            </a:r>
            <a:r>
              <a:rPr dirty="0">
                <a:latin typeface="Arial"/>
                <a:cs typeface="Arial"/>
              </a:rPr>
              <a:t>tắc </a:t>
            </a:r>
            <a:r>
              <a:rPr spc="-5" dirty="0">
                <a:latin typeface="Arial"/>
                <a:cs typeface="Arial"/>
              </a:rPr>
              <a:t>xác nhận </a:t>
            </a:r>
            <a:r>
              <a:rPr dirty="0">
                <a:latin typeface="Arial"/>
                <a:cs typeface="Arial"/>
              </a:rPr>
              <a:t>tùy </a:t>
            </a:r>
            <a:r>
              <a:rPr spc="-5" dirty="0">
                <a:latin typeface="Arial"/>
                <a:cs typeface="Arial"/>
              </a:rPr>
              <a:t>chỉnh </a:t>
            </a:r>
            <a:r>
              <a:rPr dirty="0">
                <a:latin typeface="Arial"/>
                <a:cs typeface="Arial"/>
              </a:rPr>
              <a:t>và </a:t>
            </a:r>
            <a:r>
              <a:rPr spc="-5" dirty="0">
                <a:latin typeface="Arial"/>
                <a:cs typeface="Arial"/>
              </a:rPr>
              <a:t>thông báo </a:t>
            </a:r>
            <a:r>
              <a:rPr dirty="0">
                <a:latin typeface="Arial"/>
                <a:cs typeface="Arial"/>
              </a:rPr>
              <a:t>cho các </a:t>
            </a:r>
            <a:r>
              <a:rPr spc="-5" dirty="0" err="1">
                <a:latin typeface="Arial"/>
                <a:cs typeface="Arial"/>
              </a:rPr>
              <a:t>phần</a:t>
            </a:r>
            <a:r>
              <a:rPr spc="-5" dirty="0">
                <a:latin typeface="Arial"/>
                <a:cs typeface="Arial"/>
              </a:rPr>
              <a:t> </a:t>
            </a:r>
            <a:endParaRPr lang="vi-VN" spc="-5" dirty="0">
              <a:latin typeface="Arial"/>
              <a:cs typeface="Arial"/>
            </a:endParaRPr>
          </a:p>
          <a:p>
            <a:pPr marL="18893" marR="6047">
              <a:lnSpc>
                <a:spcPct val="86400"/>
              </a:lnSpc>
            </a:pPr>
            <a:r>
              <a:rPr dirty="0" err="1" smtClean="0">
                <a:latin typeface="Arial"/>
                <a:cs typeface="Arial"/>
              </a:rPr>
              <a:t>tử</a:t>
            </a:r>
            <a:r>
              <a:rPr dirty="0" smtClean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input</a:t>
            </a:r>
            <a:r>
              <a:rPr spc="-5" dirty="0">
                <a:latin typeface="Arial"/>
                <a:cs typeface="Arial"/>
              </a:rPr>
              <a:t>.</a:t>
            </a:r>
            <a:endParaRPr dirty="0">
              <a:latin typeface="Arial"/>
              <a:cs typeface="Arial"/>
            </a:endParaRPr>
          </a:p>
        </p:txBody>
      </p:sp>
      <p:sp>
        <p:nvSpPr>
          <p:cNvPr id="1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 smtClean="0"/>
              <a:t>10</a:t>
            </a:r>
            <a:r>
              <a:rPr lang="vi-VN" smtClean="0"/>
              <a:t> -</a:t>
            </a:r>
            <a:r>
              <a:rPr lang="en-US" smtClean="0"/>
              <a:t> HTML Forms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40681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7045</TotalTime>
  <Words>3713</Words>
  <Application>Microsoft Office PowerPoint</Application>
  <PresentationFormat>Custom</PresentationFormat>
  <Paragraphs>530</Paragraphs>
  <Slides>51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53" baseType="lpstr">
      <vt:lpstr>Office Theme</vt:lpstr>
      <vt:lpstr>1_Office Theme</vt:lpstr>
      <vt:lpstr>Bài 10 HTML FORMS </vt:lpstr>
      <vt:lpstr>Mục tiêu</vt:lpstr>
      <vt:lpstr>Giới thiệu về HTML5 Forms</vt:lpstr>
      <vt:lpstr>Những tính năng mới trong HTML5 Forms</vt:lpstr>
      <vt:lpstr>Các phần tử mới</vt:lpstr>
      <vt:lpstr>Các loại input mới 1-2</vt:lpstr>
      <vt:lpstr>Các loại input mới 2-2</vt:lpstr>
      <vt:lpstr>Một số thuộc tính mới</vt:lpstr>
      <vt:lpstr>Kiểm tra hợp lệ Browser-based</vt:lpstr>
      <vt:lpstr>Các công nghệ styling CSS 1-2</vt:lpstr>
      <vt:lpstr>Các công nghệ styling CSS 2-2</vt:lpstr>
      <vt:lpstr>Forms API</vt:lpstr>
      <vt:lpstr>Sử dụng các kiểu input mới</vt:lpstr>
      <vt:lpstr>Địa chỉ E-mail</vt:lpstr>
      <vt:lpstr>URL</vt:lpstr>
      <vt:lpstr>Telephone Number</vt:lpstr>
      <vt:lpstr>Number</vt:lpstr>
      <vt:lpstr>Range</vt:lpstr>
      <vt:lpstr>Date and Time 1-6</vt:lpstr>
      <vt:lpstr>Date and Time 2-6</vt:lpstr>
      <vt:lpstr>Date and Time 3-6</vt:lpstr>
      <vt:lpstr>Date and Time 4-6</vt:lpstr>
      <vt:lpstr>Date and Time 5-6</vt:lpstr>
      <vt:lpstr>Date and Time 6-6</vt:lpstr>
      <vt:lpstr>Color</vt:lpstr>
      <vt:lpstr>Các thuộc tính mới của Form</vt:lpstr>
      <vt:lpstr>Required 1-2</vt:lpstr>
      <vt:lpstr>Required 2-2</vt:lpstr>
      <vt:lpstr>Placeholder 1-2</vt:lpstr>
      <vt:lpstr>Placeholder 2-2</vt:lpstr>
      <vt:lpstr>Pattern 1-2</vt:lpstr>
      <vt:lpstr>Pattern 2-2</vt:lpstr>
      <vt:lpstr>Multiple 1-2</vt:lpstr>
      <vt:lpstr>Multiple 2-2</vt:lpstr>
      <vt:lpstr>Autofocus 1-2</vt:lpstr>
      <vt:lpstr>Autofocus 2-2</vt:lpstr>
      <vt:lpstr>Form</vt:lpstr>
      <vt:lpstr>Thuộc tính Autocomplete 1-2</vt:lpstr>
      <vt:lpstr>Thuộc tính Autocomplete 2-2</vt:lpstr>
      <vt:lpstr>Các phần tử mới của Form</vt:lpstr>
      <vt:lpstr>Datalist 1-3</vt:lpstr>
      <vt:lpstr>Datalist 2-3</vt:lpstr>
      <vt:lpstr>Datalist 3-3</vt:lpstr>
      <vt:lpstr>Progress</vt:lpstr>
      <vt:lpstr>Meter 1-2</vt:lpstr>
      <vt:lpstr>Meter 2-2</vt:lpstr>
      <vt:lpstr>Output 1-2</vt:lpstr>
      <vt:lpstr>Output 2-2</vt:lpstr>
      <vt:lpstr>Tổng kết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Huy Dang</dc:creator>
  <cp:lastModifiedBy>Nguyen </cp:lastModifiedBy>
  <cp:revision>2255</cp:revision>
  <dcterms:created xsi:type="dcterms:W3CDTF">2018-01-11T08:27:42Z</dcterms:created>
  <dcterms:modified xsi:type="dcterms:W3CDTF">2020-03-13T08:49:05Z</dcterms:modified>
</cp:coreProperties>
</file>